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5" r:id="rId3"/>
    <p:sldId id="308" r:id="rId4"/>
    <p:sldId id="288" r:id="rId5"/>
    <p:sldId id="289" r:id="rId6"/>
    <p:sldId id="296" r:id="rId7"/>
    <p:sldId id="297" r:id="rId8"/>
    <p:sldId id="272" r:id="rId9"/>
    <p:sldId id="260" r:id="rId10"/>
    <p:sldId id="262" r:id="rId11"/>
    <p:sldId id="305" r:id="rId12"/>
    <p:sldId id="263" r:id="rId13"/>
    <p:sldId id="276" r:id="rId14"/>
    <p:sldId id="277" r:id="rId15"/>
    <p:sldId id="278" r:id="rId16"/>
    <p:sldId id="279" r:id="rId17"/>
    <p:sldId id="280" r:id="rId18"/>
    <p:sldId id="281" r:id="rId19"/>
    <p:sldId id="282" r:id="rId20"/>
    <p:sldId id="312" r:id="rId21"/>
    <p:sldId id="316" r:id="rId22"/>
    <p:sldId id="291" r:id="rId23"/>
    <p:sldId id="301" r:id="rId24"/>
    <p:sldId id="298" r:id="rId25"/>
    <p:sldId id="273" r:id="rId26"/>
    <p:sldId id="317" r:id="rId27"/>
    <p:sldId id="270" r:id="rId28"/>
    <p:sldId id="292" r:id="rId29"/>
    <p:sldId id="295" r:id="rId30"/>
    <p:sldId id="311" r:id="rId31"/>
    <p:sldId id="302" r:id="rId32"/>
    <p:sldId id="319" r:id="rId33"/>
    <p:sldId id="318" r:id="rId34"/>
    <p:sldId id="271" r:id="rId3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A8FF"/>
    <a:srgbClr val="992FF2"/>
    <a:srgbClr val="C84EFF"/>
    <a:srgbClr val="AD41FF"/>
    <a:srgbClr val="BD7BFF"/>
    <a:srgbClr val="7EFFFF"/>
    <a:srgbClr val="FFA720"/>
    <a:srgbClr val="FFA737"/>
    <a:srgbClr val="41F0D1"/>
    <a:srgbClr val="A2CE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029" autoAdjust="0"/>
  </p:normalViewPr>
  <p:slideViewPr>
    <p:cSldViewPr snapToGrid="0" snapToObjects="1">
      <p:cViewPr varScale="1">
        <p:scale>
          <a:sx n="86" d="100"/>
          <a:sy n="86" d="100"/>
        </p:scale>
        <p:origin x="-118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099A8B-1341-754C-90A1-99BFACD0EA2C}" type="datetimeFigureOut">
              <a:rPr kumimoji="1" lang="zh-CN" altLang="en-US" smtClean="0"/>
              <a:t>12/24/13</a:t>
            </a:fld>
            <a:endParaRPr kumimoji="1"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FEAD11-2048-D141-99DD-A47B8BF2CA80}" type="slidenum">
              <a:rPr kumimoji="1" lang="zh-CN" altLang="en-US" smtClean="0"/>
              <a:t>‹#›</a:t>
            </a:fld>
            <a:endParaRPr kumimoji="1" lang="zh-CN" altLang="en-US"/>
          </a:p>
        </p:txBody>
      </p:sp>
    </p:spTree>
    <p:extLst>
      <p:ext uri="{BB962C8B-B14F-4D97-AF65-F5344CB8AC3E}">
        <p14:creationId xmlns:p14="http://schemas.microsoft.com/office/powerpoint/2010/main" val="2140210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0"/>
              </a:spcBef>
              <a:buNone/>
            </a:pPr>
            <a:r>
              <a:rPr kumimoji="1" lang="zh-CN" altLang="en-US" dirty="0" smtClean="0"/>
              <a:t>创客</a:t>
            </a:r>
            <a:r>
              <a:rPr kumimoji="1" lang="en-US" altLang="zh-CN" dirty="0" smtClean="0"/>
              <a:t> </a:t>
            </a:r>
            <a:r>
              <a:rPr kumimoji="1" lang="zh-CN" altLang="en-US" dirty="0" smtClean="0"/>
              <a:t>的共同特质是创</a:t>
            </a:r>
            <a:r>
              <a:rPr kumimoji="1" lang="zh-CN" altLang="en-US" dirty="0" smtClean="0"/>
              <a:t>新，实践与分享，但这并不意味着他们都是一个模子里铸出来的人，相反的是，他们有着丰富多彩的兴趣爱好，以及各不相同的特长，一旦他们聚到一起，相互协调，发挥自己特长时，就会爆发巨大的创新活力。</a:t>
            </a:r>
          </a:p>
          <a:p>
            <a:pPr marL="0" indent="0">
              <a:lnSpc>
                <a:spcPct val="150000"/>
              </a:lnSpc>
              <a:spcBef>
                <a:spcPts val="0"/>
              </a:spcBef>
              <a:buNone/>
            </a:pPr>
            <a:r>
              <a:rPr kumimoji="1" lang="en-US" altLang="zh-CN" dirty="0" smtClean="0"/>
              <a:t>1 </a:t>
            </a:r>
            <a:r>
              <a:rPr kumimoji="1" lang="zh-CN" altLang="en-US" dirty="0" smtClean="0"/>
              <a:t>创意者</a:t>
            </a:r>
          </a:p>
          <a:p>
            <a:pPr marL="0" indent="0">
              <a:lnSpc>
                <a:spcPct val="150000"/>
              </a:lnSpc>
              <a:spcBef>
                <a:spcPts val="0"/>
              </a:spcBef>
              <a:buNone/>
            </a:pPr>
            <a:r>
              <a:rPr kumimoji="1" lang="zh-CN" altLang="en-US" dirty="0" smtClean="0"/>
              <a:t>他们是创客中的精灵，他们善于发现问题，并找到改进的办法，将其整理归纳为创意和点子，从而不断创造出新的需求。</a:t>
            </a:r>
          </a:p>
          <a:p>
            <a:pPr marL="0" indent="0">
              <a:lnSpc>
                <a:spcPct val="150000"/>
              </a:lnSpc>
              <a:spcBef>
                <a:spcPts val="0"/>
              </a:spcBef>
              <a:buNone/>
            </a:pPr>
            <a:r>
              <a:rPr kumimoji="1" lang="en-US" altLang="zh-CN" dirty="0" smtClean="0"/>
              <a:t>2 </a:t>
            </a:r>
            <a:r>
              <a:rPr kumimoji="1" lang="zh-CN" altLang="en-US" dirty="0" smtClean="0"/>
              <a:t>设计者</a:t>
            </a:r>
          </a:p>
          <a:p>
            <a:pPr marL="0" indent="0">
              <a:lnSpc>
                <a:spcPct val="150000"/>
              </a:lnSpc>
              <a:spcBef>
                <a:spcPts val="0"/>
              </a:spcBef>
              <a:buNone/>
            </a:pPr>
            <a:r>
              <a:rPr kumimoji="1" lang="zh-CN" altLang="en-US" dirty="0" smtClean="0"/>
              <a:t>他们是创客中的魔法师，他们可以将一切创意和点子转化为详细可执行的图纸或计划。</a:t>
            </a:r>
          </a:p>
          <a:p>
            <a:pPr marL="0" indent="0">
              <a:lnSpc>
                <a:spcPct val="150000"/>
              </a:lnSpc>
              <a:spcBef>
                <a:spcPts val="0"/>
              </a:spcBef>
              <a:buNone/>
            </a:pPr>
            <a:r>
              <a:rPr kumimoji="1" lang="en-US" altLang="zh-CN" dirty="0" smtClean="0"/>
              <a:t>3 </a:t>
            </a:r>
            <a:r>
              <a:rPr kumimoji="1" lang="zh-CN" altLang="en-US" dirty="0" smtClean="0"/>
              <a:t>实施者</a:t>
            </a:r>
          </a:p>
          <a:p>
            <a:pPr marL="0" indent="0">
              <a:lnSpc>
                <a:spcPct val="150000"/>
              </a:lnSpc>
              <a:spcBef>
                <a:spcPts val="0"/>
              </a:spcBef>
              <a:buNone/>
            </a:pPr>
            <a:r>
              <a:rPr kumimoji="1" lang="zh-CN" altLang="en-US" dirty="0" smtClean="0"/>
              <a:t>他们是创客中的剑客，没有他们强有力的行动，一切只是虚幻泡影，而他们高超的剑术，往往一击必中，达成目标。</a:t>
            </a:r>
            <a:endParaRPr kumimoji="1" lang="zh-CN" altLang="en-US" dirty="0"/>
          </a:p>
        </p:txBody>
      </p:sp>
      <p:sp>
        <p:nvSpPr>
          <p:cNvPr id="4" name="Slide Number Placeholder 3"/>
          <p:cNvSpPr>
            <a:spLocks noGrp="1"/>
          </p:cNvSpPr>
          <p:nvPr>
            <p:ph type="sldNum" sz="quarter" idx="10"/>
          </p:nvPr>
        </p:nvSpPr>
        <p:spPr/>
        <p:txBody>
          <a:bodyPr/>
          <a:lstStyle/>
          <a:p>
            <a:fld id="{EB9983B4-3BC9-2D4D-A7AB-B5DAF7EEF9E1}" type="slidenum">
              <a:rPr kumimoji="1" lang="zh-CN" altLang="en-US" smtClean="0"/>
              <a:t>3</a:t>
            </a:fld>
            <a:endParaRPr kumimoji="1" lang="zh-CN" altLang="en-US"/>
          </a:p>
        </p:txBody>
      </p:sp>
    </p:spTree>
    <p:extLst>
      <p:ext uri="{BB962C8B-B14F-4D97-AF65-F5344CB8AC3E}">
        <p14:creationId xmlns:p14="http://schemas.microsoft.com/office/powerpoint/2010/main" val="20380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空间设计方面将整个空间按照功能划分为若干区间，可以根据功能性进行划分。例如头脑风暴讨论区需要开放的空间；而具体的制作，编码等阶段需要相对安静、稳定的空间。需要为不同的空间提供特定的物品，比如讨论区的白板，制作区的焊接工作台等。*为特定工种提供防护。部分工艺有噪音，需要进行隔音降噪处理，部分工艺可能会有有毒有害气体的排放，需要通风良好的空间。</a:t>
            </a:r>
            <a:endParaRPr lang="en-US" altLang="zh-CN" dirty="0" smtClean="0"/>
          </a:p>
          <a:p>
            <a:r>
              <a:rPr lang="en-US" altLang="zh-CN" dirty="0" smtClean="0"/>
              <a:t>2.</a:t>
            </a:r>
            <a:r>
              <a:rPr lang="zh-CN" altLang="en-US" dirty="0" smtClean="0"/>
              <a:t>技术支持方面最好常用的工艺有熟练的师傅值班，可以让团队短时间内了解到该选择何种工艺进行制作，如何制作。如果暂时无法满足该要求，可以将有权限进入创客空间的创客佩戴标记（或集成在</a:t>
            </a:r>
            <a:r>
              <a:rPr lang="en-US" altLang="zh-CN" dirty="0" smtClean="0"/>
              <a:t>ID</a:t>
            </a:r>
            <a:r>
              <a:rPr lang="zh-CN" altLang="en-US" dirty="0" smtClean="0"/>
              <a:t>卡中），标示自己擅长的领域和正在做的项目，以及现在的状态（请勿打扰</a:t>
            </a:r>
            <a:r>
              <a:rPr lang="en-US" altLang="zh-CN" dirty="0" smtClean="0"/>
              <a:t>|</a:t>
            </a:r>
            <a:r>
              <a:rPr lang="zh-CN" altLang="en-US" dirty="0" smtClean="0"/>
              <a:t>欢迎讨论等等），让创客空间的硬件（空间、机器）和软件（人才，想法）成大程度地发挥他们的作用。</a:t>
            </a:r>
            <a:endParaRPr lang="en-US" altLang="zh-CN" dirty="0" smtClean="0"/>
          </a:p>
          <a:p>
            <a:r>
              <a:rPr lang="en-US" altLang="zh-CN" dirty="0" smtClean="0"/>
              <a:t>3.</a:t>
            </a:r>
            <a:r>
              <a:rPr lang="zh-CN" altLang="en-US" dirty="0" smtClean="0"/>
              <a:t>平台支持有些长期项目的人员流动性比较大，为了最大程度的保留项目的进程，可以搭建一个项目平台，类似</a:t>
            </a:r>
            <a:r>
              <a:rPr lang="en-US" altLang="zh-CN" dirty="0" err="1" smtClean="0"/>
              <a:t>github</a:t>
            </a:r>
            <a:r>
              <a:rPr lang="zh-CN" altLang="en-US" dirty="0" smtClean="0"/>
              <a:t>，只不过这个平台上不仅有代码，还有项目的整体介绍。既是一份真贵的存档，也方便日后对项目进行总结，攥写科研论文等。并且可以选择一部分内容在线发布，有利于整个创客空间的创意交流。</a:t>
            </a:r>
            <a:endParaRPr kumimoji="1" lang="zh-CN" altLang="en-US" dirty="0"/>
          </a:p>
        </p:txBody>
      </p:sp>
      <p:sp>
        <p:nvSpPr>
          <p:cNvPr id="4" name="Slide Number Placeholder 3"/>
          <p:cNvSpPr>
            <a:spLocks noGrp="1"/>
          </p:cNvSpPr>
          <p:nvPr>
            <p:ph type="sldNum" sz="quarter" idx="10"/>
          </p:nvPr>
        </p:nvSpPr>
        <p:spPr/>
        <p:txBody>
          <a:bodyPr/>
          <a:lstStyle/>
          <a:p>
            <a:fld id="{021A82B6-F425-8849-95DA-A6447838FE18}" type="slidenum">
              <a:rPr kumimoji="1" lang="zh-CN" altLang="en-US" smtClean="0"/>
              <a:t>30</a:t>
            </a:fld>
            <a:endParaRPr kumimoji="1" lang="zh-CN" altLang="en-US"/>
          </a:p>
        </p:txBody>
      </p:sp>
    </p:spTree>
    <p:extLst>
      <p:ext uri="{BB962C8B-B14F-4D97-AF65-F5344CB8AC3E}">
        <p14:creationId xmlns:p14="http://schemas.microsoft.com/office/powerpoint/2010/main" val="607215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理念、目标、思 路、措施和环节</a:t>
            </a:r>
            <a:endParaRPr kumimoji="1" lang="zh-CN" altLang="en-US" dirty="0"/>
          </a:p>
        </p:txBody>
      </p:sp>
      <p:sp>
        <p:nvSpPr>
          <p:cNvPr id="4" name="Slide Number Placeholder 3"/>
          <p:cNvSpPr>
            <a:spLocks noGrp="1"/>
          </p:cNvSpPr>
          <p:nvPr>
            <p:ph type="sldNum" sz="quarter" idx="10"/>
          </p:nvPr>
        </p:nvSpPr>
        <p:spPr/>
        <p:txBody>
          <a:bodyPr/>
          <a:lstStyle/>
          <a:p>
            <a:fld id="{9BFEAD11-2048-D141-99DD-A47B8BF2CA80}" type="slidenum">
              <a:rPr kumimoji="1" lang="zh-CN" altLang="en-US" smtClean="0"/>
              <a:t>32</a:t>
            </a:fld>
            <a:endParaRPr kumimoji="1" lang="zh-CN" altLang="en-US"/>
          </a:p>
        </p:txBody>
      </p:sp>
    </p:spTree>
    <p:extLst>
      <p:ext uri="{BB962C8B-B14F-4D97-AF65-F5344CB8AC3E}">
        <p14:creationId xmlns:p14="http://schemas.microsoft.com/office/powerpoint/2010/main" val="206168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latin typeface="华文细黑"/>
                <a:ea typeface="华文细黑"/>
                <a:cs typeface="华文细黑"/>
              </a:rPr>
              <a:t>以科技为驱动的创业模式已经日趋成熟，然而在设计与科技融合的创业领域依然充满了未知和机遇。</a:t>
            </a:r>
            <a:r>
              <a:rPr lang="en-US" altLang="zh-CN" sz="1200" dirty="0" err="1" smtClean="0">
                <a:latin typeface="华文细黑"/>
                <a:ea typeface="华文细黑"/>
                <a:cs typeface="华文细黑"/>
              </a:rPr>
              <a:t>Designow</a:t>
            </a:r>
            <a:r>
              <a:rPr lang="zh-CN" altLang="en-US" sz="1200" dirty="0" smtClean="0">
                <a:latin typeface="华文细黑"/>
                <a:ea typeface="华文细黑"/>
                <a:cs typeface="华文细黑"/>
              </a:rPr>
              <a:t>运用以人为本的理念来描绘年轻创业人的关切，探究创业空间和生态环境的机理；并借助设计思考的方法发展出开放性的创意，帮助年轻人更顺利地实现创业的目标。</a:t>
            </a:r>
            <a:endParaRPr lang="en-US" altLang="zh-CN" sz="1200" dirty="0" smtClean="0">
              <a:latin typeface="华文细黑"/>
              <a:ea typeface="华文细黑"/>
              <a:cs typeface="华文细黑"/>
            </a:endParaRPr>
          </a:p>
          <a:p>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同时清华大学美术学院服务设计研究所组织的</a:t>
            </a:r>
            <a:r>
              <a:rPr lang="en-US" altLang="zh-CN" sz="1200" kern="1200" dirty="0" smtClean="0">
                <a:solidFill>
                  <a:schemeClr val="tx1"/>
                </a:solidFill>
                <a:latin typeface="+mn-lt"/>
                <a:ea typeface="+mn-ea"/>
                <a:cs typeface="+mn-cs"/>
              </a:rPr>
              <a:t>Design Now</a:t>
            </a:r>
            <a:r>
              <a:rPr lang="zh-CN" altLang="en-US" sz="1200" kern="1200" dirty="0" smtClean="0">
                <a:solidFill>
                  <a:schemeClr val="tx1"/>
                </a:solidFill>
                <a:latin typeface="+mn-lt"/>
                <a:ea typeface="+mn-ea"/>
                <a:cs typeface="+mn-cs"/>
              </a:rPr>
              <a:t>系列工作坊，与国内外专家以及创业孵化器的合作，也探索和验证着设计驱动创业模式的可行性。</a:t>
            </a:r>
          </a:p>
          <a:p>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本工作坊将分享为创业者而设计的理念、方法和案例，采用开放式创新工具与参与者互动，以更广泛的视角来思考和发现创业中的问题，并以概念化和原型化的方式共同发展出可行的愿景和提案。</a:t>
            </a:r>
          </a:p>
          <a:p>
            <a:endParaRPr lang="zh-CN" altLang="en-US" sz="120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目标听众：</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设计师、技术人员、创业相关专家、相关企业或政府管理者</a:t>
            </a:r>
          </a:p>
          <a:p>
            <a:endParaRPr lang="zh-CN" altLang="en-US" sz="1200" b="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参会者获益：</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以更广泛的视角来学习交互设计，拓展人脉，了解以人为本和设计思考的理念，掌握开放式创新工具运用的方法，合作发展创新和创业相关的愿景和模式，服务于自身或是企业的发展。</a:t>
            </a:r>
          </a:p>
          <a:p>
            <a:endParaRPr lang="zh-CN" altLang="en-US" sz="1200" b="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环节安排：</a:t>
            </a:r>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1</a:t>
            </a:r>
            <a:r>
              <a:rPr lang="zh-CN" altLang="en-US" sz="1200" b="0" kern="1200" dirty="0" smtClean="0">
                <a:solidFill>
                  <a:schemeClr val="tx1"/>
                </a:solidFill>
                <a:latin typeface="+mn-lt"/>
                <a:ea typeface="+mn-ea"/>
                <a:cs typeface="+mn-cs"/>
              </a:rPr>
              <a:t>、理念、方法、案例分享</a:t>
            </a:r>
          </a:p>
          <a:p>
            <a:r>
              <a:rPr lang="en-US" altLang="zh-CN" sz="1200" b="0" kern="1200" dirty="0" smtClean="0">
                <a:solidFill>
                  <a:schemeClr val="tx1"/>
                </a:solidFill>
                <a:latin typeface="+mn-lt"/>
                <a:ea typeface="+mn-ea"/>
                <a:cs typeface="+mn-cs"/>
              </a:rPr>
              <a:t>2</a:t>
            </a:r>
            <a:r>
              <a:rPr lang="zh-CN" altLang="en-US" sz="1200" b="0" kern="1200" dirty="0" smtClean="0">
                <a:solidFill>
                  <a:schemeClr val="tx1"/>
                </a:solidFill>
                <a:latin typeface="+mn-lt"/>
                <a:ea typeface="+mn-ea"/>
                <a:cs typeface="+mn-cs"/>
              </a:rPr>
              <a:t>、分组讨论和体验并运用工具生成概念</a:t>
            </a:r>
          </a:p>
          <a:p>
            <a:r>
              <a:rPr lang="en-US" altLang="zh-CN" sz="1200" b="0" kern="1200" dirty="0" smtClean="0">
                <a:solidFill>
                  <a:schemeClr val="tx1"/>
                </a:solidFill>
                <a:latin typeface="+mn-lt"/>
                <a:ea typeface="+mn-ea"/>
                <a:cs typeface="+mn-cs"/>
              </a:rPr>
              <a:t>3</a:t>
            </a:r>
            <a:r>
              <a:rPr lang="zh-CN" altLang="en-US" sz="1200" b="0" kern="1200" dirty="0" smtClean="0">
                <a:solidFill>
                  <a:schemeClr val="tx1"/>
                </a:solidFill>
                <a:latin typeface="+mn-lt"/>
                <a:ea typeface="+mn-ea"/>
                <a:cs typeface="+mn-cs"/>
              </a:rPr>
              <a:t>、设计发表与互动交流</a:t>
            </a:r>
            <a:endParaRPr kumimoji="1" lang="zh-CN" altLang="en-US" dirty="0"/>
          </a:p>
        </p:txBody>
      </p:sp>
      <p:sp>
        <p:nvSpPr>
          <p:cNvPr id="4" name="Slide Number Placeholder 3"/>
          <p:cNvSpPr>
            <a:spLocks noGrp="1"/>
          </p:cNvSpPr>
          <p:nvPr>
            <p:ph type="sldNum" sz="quarter" idx="10"/>
          </p:nvPr>
        </p:nvSpPr>
        <p:spPr/>
        <p:txBody>
          <a:bodyPr/>
          <a:lstStyle/>
          <a:p>
            <a:fld id="{EB9983B4-3BC9-2D4D-A7AB-B5DAF7EEF9E1}" type="slidenum">
              <a:rPr kumimoji="1" lang="zh-CN" altLang="en-US" smtClean="0"/>
              <a:t>4</a:t>
            </a:fld>
            <a:endParaRPr kumimoji="1" lang="zh-CN" altLang="en-US"/>
          </a:p>
        </p:txBody>
      </p:sp>
    </p:spTree>
    <p:extLst>
      <p:ext uri="{BB962C8B-B14F-4D97-AF65-F5344CB8AC3E}">
        <p14:creationId xmlns:p14="http://schemas.microsoft.com/office/powerpoint/2010/main" val="203802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dirty="0" smtClean="0">
                <a:solidFill>
                  <a:schemeClr val="bg1"/>
                </a:solidFill>
                <a:latin typeface="华文细黑"/>
                <a:ea typeface="华文细黑"/>
                <a:cs typeface="华文细黑"/>
              </a:rPr>
              <a:t>Design Now</a:t>
            </a:r>
            <a:r>
              <a:rPr kumimoji="1" lang="zh-CN" altLang="en-US" sz="1200" dirty="0" smtClean="0">
                <a:solidFill>
                  <a:schemeClr val="bg1"/>
                </a:solidFill>
                <a:latin typeface="华文细黑"/>
                <a:ea typeface="华文细黑"/>
                <a:cs typeface="华文细黑"/>
              </a:rPr>
              <a:t>由清华美院服务设计研究所主办，以设计学研究生、交叉学科硕士研究生为主体，联合校内外的技术与商业资源，与国内外专家以及创业孵化器的合作，运用以人为本的理念和设计思考的方法开发出快速的原型，并探索商业和市场化的可能性。</a:t>
            </a:r>
            <a:endParaRPr kumimoji="1" lang="zh-CN" altLang="en-US" sz="1200" dirty="0">
              <a:solidFill>
                <a:schemeClr val="bg1"/>
              </a:solidFill>
              <a:latin typeface="华文细黑"/>
              <a:ea typeface="华文细黑"/>
              <a:cs typeface="华文细黑"/>
            </a:endParaRPr>
          </a:p>
        </p:txBody>
      </p:sp>
      <p:sp>
        <p:nvSpPr>
          <p:cNvPr id="4" name="Slide Number Placeholder 3"/>
          <p:cNvSpPr>
            <a:spLocks noGrp="1"/>
          </p:cNvSpPr>
          <p:nvPr>
            <p:ph type="sldNum" sz="quarter" idx="10"/>
          </p:nvPr>
        </p:nvSpPr>
        <p:spPr/>
        <p:txBody>
          <a:bodyPr/>
          <a:lstStyle/>
          <a:p>
            <a:fld id="{2B95C41C-FA04-0548-9947-6FBC52FCA0F0}" type="slidenum">
              <a:rPr kumimoji="1" lang="zh-CN" altLang="en-US" smtClean="0"/>
              <a:t>6</a:t>
            </a:fld>
            <a:endParaRPr kumimoji="1" lang="zh-CN" altLang="en-US"/>
          </a:p>
        </p:txBody>
      </p:sp>
    </p:spTree>
    <p:extLst>
      <p:ext uri="{BB962C8B-B14F-4D97-AF65-F5344CB8AC3E}">
        <p14:creationId xmlns:p14="http://schemas.microsoft.com/office/powerpoint/2010/main" val="40045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zh-CN" dirty="0" smtClean="0">
                <a:latin typeface="Helvetica Light"/>
                <a:cs typeface="Helvetica Light"/>
              </a:rPr>
              <a:t>: Extending Boundaries</a:t>
            </a:r>
            <a:endParaRPr kumimoji="1" lang="zh-CN" altLang="en-US" dirty="0"/>
          </a:p>
        </p:txBody>
      </p:sp>
      <p:sp>
        <p:nvSpPr>
          <p:cNvPr id="4" name="Slide Number Placeholder 3"/>
          <p:cNvSpPr>
            <a:spLocks noGrp="1"/>
          </p:cNvSpPr>
          <p:nvPr>
            <p:ph type="sldNum" sz="quarter" idx="10"/>
          </p:nvPr>
        </p:nvSpPr>
        <p:spPr/>
        <p:txBody>
          <a:bodyPr/>
          <a:lstStyle/>
          <a:p>
            <a:fld id="{2B95C41C-FA04-0548-9947-6FBC52FCA0F0}" type="slidenum">
              <a:rPr kumimoji="1" lang="zh-CN" altLang="en-US" smtClean="0"/>
              <a:t>7</a:t>
            </a:fld>
            <a:endParaRPr kumimoji="1" lang="zh-CN" altLang="en-US"/>
          </a:p>
        </p:txBody>
      </p:sp>
    </p:spTree>
    <p:extLst>
      <p:ext uri="{BB962C8B-B14F-4D97-AF65-F5344CB8AC3E}">
        <p14:creationId xmlns:p14="http://schemas.microsoft.com/office/powerpoint/2010/main" val="2193130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mn-lt"/>
                <a:ea typeface="+mn-ea"/>
                <a:cs typeface="+mn-cs"/>
              </a:rPr>
              <a:t>Hero's Journey © Baraka Institute</a:t>
            </a:r>
          </a:p>
          <a:p>
            <a:r>
              <a:rPr kumimoji="1" lang="en-US" altLang="zh-CN" dirty="0" smtClean="0"/>
              <a:t>http://</a:t>
            </a:r>
            <a:r>
              <a:rPr kumimoji="1" lang="en-US" altLang="zh-CN" dirty="0" err="1" smtClean="0"/>
              <a:t>ghh-designs.com</a:t>
            </a:r>
            <a:r>
              <a:rPr kumimoji="1" lang="en-US" altLang="zh-CN" dirty="0" smtClean="0"/>
              <a:t>/images/Hero-journey-</a:t>
            </a:r>
            <a:r>
              <a:rPr kumimoji="1" lang="en-US" altLang="zh-CN" dirty="0" err="1" smtClean="0"/>
              <a:t>Graphical.png</a:t>
            </a:r>
            <a:endParaRPr kumimoji="1" lang="zh-CN" altLang="en-US" dirty="0"/>
          </a:p>
        </p:txBody>
      </p:sp>
      <p:sp>
        <p:nvSpPr>
          <p:cNvPr id="4" name="Slide Number Placeholder 3"/>
          <p:cNvSpPr>
            <a:spLocks noGrp="1"/>
          </p:cNvSpPr>
          <p:nvPr>
            <p:ph type="sldNum" sz="quarter" idx="10"/>
          </p:nvPr>
        </p:nvSpPr>
        <p:spPr/>
        <p:txBody>
          <a:bodyPr/>
          <a:lstStyle/>
          <a:p>
            <a:fld id="{9BFEAD11-2048-D141-99DD-A47B8BF2CA80}" type="slidenum">
              <a:rPr kumimoji="1" lang="zh-CN" altLang="en-US" smtClean="0"/>
              <a:t>9</a:t>
            </a:fld>
            <a:endParaRPr kumimoji="1" lang="zh-CN" altLang="en-US"/>
          </a:p>
        </p:txBody>
      </p:sp>
    </p:spTree>
    <p:extLst>
      <p:ext uri="{BB962C8B-B14F-4D97-AF65-F5344CB8AC3E}">
        <p14:creationId xmlns:p14="http://schemas.microsoft.com/office/powerpoint/2010/main" val="264896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solidFill>
                  <a:srgbClr val="F79646"/>
                </a:solidFill>
                <a:latin typeface="Hiragino Sans GB W3"/>
                <a:ea typeface="Hiragino Sans GB W3"/>
                <a:cs typeface="Hiragino Sans GB W3"/>
              </a:rPr>
              <a:t>设计思考</a:t>
            </a:r>
            <a:endParaRPr kumimoji="1" lang="en-US" altLang="zh-CN" dirty="0" smtClean="0">
              <a:solidFill>
                <a:srgbClr val="F79646"/>
              </a:solidFill>
              <a:latin typeface="Hiragino Sans GB W3"/>
              <a:ea typeface="Hiragino Sans GB W3"/>
              <a:cs typeface="Hiragino Sans GB W3"/>
            </a:endParaRPr>
          </a:p>
          <a:p>
            <a:endParaRPr kumimoji="1" lang="en-US" altLang="zh-CN" dirty="0" smtClean="0">
              <a:latin typeface="Hiragino Sans GB W3"/>
              <a:ea typeface="Hiragino Sans GB W3"/>
              <a:cs typeface="Hiragino Sans GB W3"/>
            </a:endParaRPr>
          </a:p>
          <a:p>
            <a:r>
              <a:rPr kumimoji="1" lang="zh-CN" altLang="en-US" dirty="0" smtClean="0">
                <a:latin typeface="Hiragino Sans GB W3"/>
                <a:ea typeface="Hiragino Sans GB W3"/>
                <a:cs typeface="Hiragino Sans GB W3"/>
              </a:rPr>
              <a:t>同理心 </a:t>
            </a:r>
            <a:r>
              <a:rPr kumimoji="1" lang="en-US" altLang="zh-CN" dirty="0" smtClean="0">
                <a:latin typeface="Hiragino Sans GB W3"/>
                <a:ea typeface="Hiragino Sans GB W3"/>
                <a:cs typeface="Hiragino Sans GB W3"/>
              </a:rPr>
              <a:t>Empathy</a:t>
            </a:r>
          </a:p>
          <a:p>
            <a:r>
              <a:rPr kumimoji="1" lang="zh-CN" altLang="en-US" dirty="0" smtClean="0">
                <a:latin typeface="Hiragino Sans GB W3"/>
                <a:ea typeface="Hiragino Sans GB W3"/>
                <a:cs typeface="Hiragino Sans GB W3"/>
              </a:rPr>
              <a:t>综合思考 </a:t>
            </a:r>
            <a:r>
              <a:rPr kumimoji="1" lang="en-US" altLang="zh-CN" dirty="0" smtClean="0">
                <a:latin typeface="Hiragino Sans GB W3"/>
                <a:ea typeface="Hiragino Sans GB W3"/>
                <a:cs typeface="Hiragino Sans GB W3"/>
              </a:rPr>
              <a:t>Integrative Thinking</a:t>
            </a:r>
          </a:p>
          <a:p>
            <a:r>
              <a:rPr kumimoji="1" lang="zh-CN" altLang="en-US" dirty="0" smtClean="0">
                <a:latin typeface="Hiragino Sans GB W3"/>
                <a:ea typeface="Hiragino Sans GB W3"/>
                <a:cs typeface="Hiragino Sans GB W3"/>
              </a:rPr>
              <a:t>乐观精神 </a:t>
            </a:r>
            <a:r>
              <a:rPr kumimoji="1" lang="en-US" altLang="zh-CN" dirty="0" smtClean="0">
                <a:latin typeface="Hiragino Sans GB W3"/>
                <a:ea typeface="Hiragino Sans GB W3"/>
                <a:cs typeface="Hiragino Sans GB W3"/>
              </a:rPr>
              <a:t>Optimism</a:t>
            </a:r>
          </a:p>
          <a:p>
            <a:r>
              <a:rPr kumimoji="1" lang="zh-CN" altLang="en-US" dirty="0" smtClean="0">
                <a:latin typeface="Hiragino Sans GB W3"/>
                <a:ea typeface="Hiragino Sans GB W3"/>
                <a:cs typeface="Hiragino Sans GB W3"/>
              </a:rPr>
              <a:t>实验主义 </a:t>
            </a:r>
            <a:r>
              <a:rPr kumimoji="1" lang="en-US" altLang="zh-CN" dirty="0" smtClean="0">
                <a:latin typeface="Hiragino Sans GB W3"/>
                <a:ea typeface="Hiragino Sans GB W3"/>
                <a:cs typeface="Hiragino Sans GB W3"/>
              </a:rPr>
              <a:t>Experimentalism</a:t>
            </a:r>
          </a:p>
          <a:p>
            <a:r>
              <a:rPr kumimoji="1" lang="zh-CN" altLang="en-US" dirty="0" smtClean="0">
                <a:latin typeface="Hiragino Sans GB W3"/>
                <a:ea typeface="Hiragino Sans GB W3"/>
                <a:cs typeface="Hiragino Sans GB W3"/>
              </a:rPr>
              <a:t>合作精神 </a:t>
            </a:r>
            <a:r>
              <a:rPr kumimoji="1" lang="en-US" altLang="zh-CN" dirty="0" smtClean="0">
                <a:latin typeface="Hiragino Sans GB W3"/>
                <a:ea typeface="Hiragino Sans GB W3"/>
                <a:cs typeface="Hiragino Sans GB W3"/>
              </a:rPr>
              <a:t>Collaboration</a:t>
            </a:r>
          </a:p>
          <a:p>
            <a:endParaRPr kumimoji="1" lang="zh-CN" altLang="en-US" dirty="0"/>
          </a:p>
        </p:txBody>
      </p:sp>
      <p:sp>
        <p:nvSpPr>
          <p:cNvPr id="4" name="Slide Number Placeholder 3"/>
          <p:cNvSpPr>
            <a:spLocks noGrp="1"/>
          </p:cNvSpPr>
          <p:nvPr>
            <p:ph type="sldNum" sz="quarter" idx="10"/>
          </p:nvPr>
        </p:nvSpPr>
        <p:spPr/>
        <p:txBody>
          <a:bodyPr/>
          <a:lstStyle/>
          <a:p>
            <a:fld id="{9BFEAD11-2048-D141-99DD-A47B8BF2CA80}" type="slidenum">
              <a:rPr kumimoji="1" lang="zh-CN" altLang="en-US" smtClean="0"/>
              <a:t>10</a:t>
            </a:fld>
            <a:endParaRPr kumimoji="1" lang="zh-CN" altLang="en-US"/>
          </a:p>
        </p:txBody>
      </p:sp>
    </p:spTree>
    <p:extLst>
      <p:ext uri="{BB962C8B-B14F-4D97-AF65-F5344CB8AC3E}">
        <p14:creationId xmlns:p14="http://schemas.microsoft.com/office/powerpoint/2010/main" val="289560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Hiragino Sans GB W3"/>
                <a:ea typeface="Hiragino Sans GB W3"/>
                <a:cs typeface="Hiragino Sans GB W3"/>
              </a:rPr>
              <a:t>通过</a:t>
            </a:r>
            <a:r>
              <a:rPr kumimoji="1" lang="en-US" altLang="zh-CN" sz="1200" dirty="0" err="1" smtClean="0">
                <a:latin typeface="Hiragino Sans GB W3"/>
                <a:ea typeface="Hiragino Sans GB W3"/>
                <a:cs typeface="Hiragino Sans GB W3"/>
              </a:rPr>
              <a:t>Designow</a:t>
            </a:r>
            <a:r>
              <a:rPr kumimoji="1" lang="zh-CN" altLang="en-US" sz="1200" dirty="0" smtClean="0">
                <a:latin typeface="Hiragino Sans GB W3"/>
                <a:ea typeface="Hiragino Sans GB W3"/>
                <a:cs typeface="Hiragino Sans GB W3"/>
              </a:rPr>
              <a:t>网站以及微博的推广，不同学科、校内外的参与个体被吸引到创客活动中来，创客团队的设计思路和概念开始在团队内形成。</a:t>
            </a:r>
          </a:p>
          <a:p>
            <a:endParaRPr kumimoji="1" lang="zh-CN" altLang="en-US" dirty="0"/>
          </a:p>
        </p:txBody>
      </p:sp>
      <p:sp>
        <p:nvSpPr>
          <p:cNvPr id="4" name="幻灯片编号占位符 3"/>
          <p:cNvSpPr>
            <a:spLocks noGrp="1"/>
          </p:cNvSpPr>
          <p:nvPr>
            <p:ph type="sldNum" sz="quarter" idx="10"/>
          </p:nvPr>
        </p:nvSpPr>
        <p:spPr/>
        <p:txBody>
          <a:bodyPr/>
          <a:lstStyle/>
          <a:p>
            <a:fld id="{9BFEAD11-2048-D141-99DD-A47B8BF2CA80}" type="slidenum">
              <a:rPr kumimoji="1" lang="zh-CN" altLang="en-US" smtClean="0"/>
              <a:t>12</a:t>
            </a:fld>
            <a:endParaRPr kumimoji="1" lang="zh-CN" altLang="en-US"/>
          </a:p>
        </p:txBody>
      </p:sp>
    </p:spTree>
    <p:extLst>
      <p:ext uri="{BB962C8B-B14F-4D97-AF65-F5344CB8AC3E}">
        <p14:creationId xmlns:p14="http://schemas.microsoft.com/office/powerpoint/2010/main" val="846749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清华大学美术学院信息艺术设计系夏晴、刘畅、魏文、马道宽、齐峰的参展作品《约菜》</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Slide Number Placeholder 3"/>
          <p:cNvSpPr>
            <a:spLocks noGrp="1"/>
          </p:cNvSpPr>
          <p:nvPr>
            <p:ph type="sldNum" sz="quarter" idx="10"/>
          </p:nvPr>
        </p:nvSpPr>
        <p:spPr/>
        <p:txBody>
          <a:bodyPr/>
          <a:lstStyle/>
          <a:p>
            <a:fld id="{1DB8007B-663B-EE4C-B922-BB163907B8F3}" type="slidenum">
              <a:rPr kumimoji="1" lang="zh-CN" altLang="en-US" smtClean="0"/>
              <a:t>24</a:t>
            </a:fld>
            <a:endParaRPr kumimoji="1" lang="zh-CN" altLang="en-US"/>
          </a:p>
        </p:txBody>
      </p:sp>
    </p:spTree>
    <p:extLst>
      <p:ext uri="{BB962C8B-B14F-4D97-AF65-F5344CB8AC3E}">
        <p14:creationId xmlns:p14="http://schemas.microsoft.com/office/powerpoint/2010/main" val="362207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以科技为驱动的创业模式已经日趋成熟，然而在设计与科技融合的创业领域依然充满了未知和机遇。清华大学和</a:t>
            </a:r>
            <a:r>
              <a:rPr lang="en-US" altLang="zh-CN" sz="1200" kern="1200" dirty="0" smtClean="0">
                <a:solidFill>
                  <a:schemeClr val="tx1"/>
                </a:solidFill>
                <a:latin typeface="+mn-lt"/>
                <a:ea typeface="+mn-ea"/>
                <a:cs typeface="+mn-cs"/>
              </a:rPr>
              <a:t>IDEO</a:t>
            </a:r>
            <a:r>
              <a:rPr lang="zh-CN" altLang="en-US" sz="1200" kern="1200" dirty="0" smtClean="0">
                <a:solidFill>
                  <a:schemeClr val="tx1"/>
                </a:solidFill>
                <a:latin typeface="+mn-lt"/>
                <a:ea typeface="+mn-ea"/>
                <a:cs typeface="+mn-cs"/>
              </a:rPr>
              <a:t>公司在双方合作的交互设计课程中，运用以人为本的理念来描绘年轻创业人的关切，探究创业空间和生态环境的机理；并借助设计思考的方法发展出开放性的创意，帮助年轻人更顺利地从校园过渡到社会。</a:t>
            </a:r>
          </a:p>
          <a:p>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同时清华大学美术学院服务设计研究所组织的</a:t>
            </a:r>
            <a:r>
              <a:rPr lang="en-US" altLang="zh-CN" sz="1200" kern="1200" dirty="0" smtClean="0">
                <a:solidFill>
                  <a:schemeClr val="tx1"/>
                </a:solidFill>
                <a:latin typeface="+mn-lt"/>
                <a:ea typeface="+mn-ea"/>
                <a:cs typeface="+mn-cs"/>
              </a:rPr>
              <a:t>Design Now</a:t>
            </a:r>
            <a:r>
              <a:rPr lang="zh-CN" altLang="en-US" sz="1200" kern="1200" dirty="0" smtClean="0">
                <a:solidFill>
                  <a:schemeClr val="tx1"/>
                </a:solidFill>
                <a:latin typeface="+mn-lt"/>
                <a:ea typeface="+mn-ea"/>
                <a:cs typeface="+mn-cs"/>
              </a:rPr>
              <a:t>系列工作坊，与国内外专家以及创业孵化器的合作，也探索和验证着设计驱动创业模式的可行性。</a:t>
            </a:r>
          </a:p>
          <a:p>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本工作坊将分享为创业者而设计的理念、方法和案例，采用开放式创新工具与参与者互动，以更广泛的视角来思考和发现创业中的问题，并以概念化和原型化的方式共同发展出可行的愿景和提案。</a:t>
            </a:r>
          </a:p>
          <a:p>
            <a:endParaRPr lang="zh-CN" altLang="en-US" sz="120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目标听众：</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设计师、技术人员、创业相关专家、相关企业或政府管理者</a:t>
            </a:r>
          </a:p>
          <a:p>
            <a:endParaRPr lang="zh-CN" altLang="en-US" sz="1200" b="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参会者获益：</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以更广泛的视角来学习交互设计，拓展人脉，了解以人为本和设计思考的理念，掌握开放式创新工具运用的方法，合作发展创新和创业相关的愿景和模式，服务于自身或是企业的发展。</a:t>
            </a:r>
          </a:p>
          <a:p>
            <a:endParaRPr lang="zh-CN" altLang="en-US" sz="1200" b="0"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环节安排：</a:t>
            </a:r>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1</a:t>
            </a:r>
            <a:r>
              <a:rPr lang="zh-CN" altLang="en-US" sz="1200" b="0" kern="1200" dirty="0" smtClean="0">
                <a:solidFill>
                  <a:schemeClr val="tx1"/>
                </a:solidFill>
                <a:latin typeface="+mn-lt"/>
                <a:ea typeface="+mn-ea"/>
                <a:cs typeface="+mn-cs"/>
              </a:rPr>
              <a:t>、理念、方法、案例分享</a:t>
            </a:r>
          </a:p>
          <a:p>
            <a:r>
              <a:rPr lang="en-US" altLang="zh-CN" sz="1200" b="0" kern="1200" dirty="0" smtClean="0">
                <a:solidFill>
                  <a:schemeClr val="tx1"/>
                </a:solidFill>
                <a:latin typeface="+mn-lt"/>
                <a:ea typeface="+mn-ea"/>
                <a:cs typeface="+mn-cs"/>
              </a:rPr>
              <a:t>2</a:t>
            </a:r>
            <a:r>
              <a:rPr lang="zh-CN" altLang="en-US" sz="1200" b="0" kern="1200" dirty="0" smtClean="0">
                <a:solidFill>
                  <a:schemeClr val="tx1"/>
                </a:solidFill>
                <a:latin typeface="+mn-lt"/>
                <a:ea typeface="+mn-ea"/>
                <a:cs typeface="+mn-cs"/>
              </a:rPr>
              <a:t>、分组讨论和体验并运用工具生成概念</a:t>
            </a:r>
          </a:p>
          <a:p>
            <a:r>
              <a:rPr lang="en-US" altLang="zh-CN" sz="1200" b="0" kern="1200" dirty="0" smtClean="0">
                <a:solidFill>
                  <a:schemeClr val="tx1"/>
                </a:solidFill>
                <a:latin typeface="+mn-lt"/>
                <a:ea typeface="+mn-ea"/>
                <a:cs typeface="+mn-cs"/>
              </a:rPr>
              <a:t>3</a:t>
            </a:r>
            <a:r>
              <a:rPr lang="zh-CN" altLang="en-US" sz="1200" b="0" kern="1200" dirty="0" smtClean="0">
                <a:solidFill>
                  <a:schemeClr val="tx1"/>
                </a:solidFill>
                <a:latin typeface="+mn-lt"/>
                <a:ea typeface="+mn-ea"/>
                <a:cs typeface="+mn-cs"/>
              </a:rPr>
              <a:t>、设计发表与互动交流</a:t>
            </a:r>
            <a:endParaRPr kumimoji="1" lang="zh-CN" altLang="en-US" dirty="0"/>
          </a:p>
        </p:txBody>
      </p:sp>
      <p:sp>
        <p:nvSpPr>
          <p:cNvPr id="4" name="Slide Number Placeholder 3"/>
          <p:cNvSpPr>
            <a:spLocks noGrp="1"/>
          </p:cNvSpPr>
          <p:nvPr>
            <p:ph type="sldNum" sz="quarter" idx="10"/>
          </p:nvPr>
        </p:nvSpPr>
        <p:spPr/>
        <p:txBody>
          <a:bodyPr/>
          <a:lstStyle/>
          <a:p>
            <a:fld id="{EB9983B4-3BC9-2D4D-A7AB-B5DAF7EEF9E1}" type="slidenum">
              <a:rPr kumimoji="1" lang="zh-CN" altLang="en-US" smtClean="0"/>
              <a:t>29</a:t>
            </a:fld>
            <a:endParaRPr kumimoji="1" lang="zh-CN" altLang="en-US"/>
          </a:p>
        </p:txBody>
      </p:sp>
    </p:spTree>
    <p:extLst>
      <p:ext uri="{BB962C8B-B14F-4D97-AF65-F5344CB8AC3E}">
        <p14:creationId xmlns:p14="http://schemas.microsoft.com/office/powerpoint/2010/main" val="203802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kumimoji="1" lang="en-US" altLang="zh-CN" smtClean="0"/>
              <a:t>Click to edit Master title style</a:t>
            </a:r>
            <a:endParaRPr kumimoji="1"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zh-CN" smtClean="0"/>
              <a:t>Click to edit Master subtitle style</a:t>
            </a:r>
            <a:endParaRPr kumimoji="1" lang="zh-CN" altLang="en-US"/>
          </a:p>
        </p:txBody>
      </p:sp>
      <p:sp>
        <p:nvSpPr>
          <p:cNvPr id="4" name="Date Placeholder 3"/>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95930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Vertical Text Placeholder 2"/>
          <p:cNvSpPr>
            <a:spLocks noGrp="1"/>
          </p:cNvSpPr>
          <p:nvPr>
            <p:ph type="body" orient="vert" idx="1"/>
          </p:nvPr>
        </p:nvSpPr>
        <p:spPr/>
        <p:txBody>
          <a:bodyPr vert="eaVert"/>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150679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1" lang="en-US" altLang="zh-CN" smtClean="0"/>
              <a:t>Click to edit Master title style</a:t>
            </a:r>
            <a:endParaRPr kumimoji="1"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316306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Content Placeholder 2"/>
          <p:cNvSpPr>
            <a:spLocks noGrp="1"/>
          </p:cNvSpPr>
          <p:nvPr>
            <p:ph idx="1"/>
          </p:nvPr>
        </p:nvSpPr>
        <p:spPr/>
        <p:txBody>
          <a:body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394251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kumimoji="1" lang="en-US" altLang="zh-CN" smtClean="0"/>
              <a:t>Click to edit Master title style</a:t>
            </a:r>
            <a:endParaRPr kumimoji="1"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zh-CN" smtClean="0"/>
              <a:t>Click to edit Master text styles</a:t>
            </a:r>
          </a:p>
        </p:txBody>
      </p:sp>
      <p:sp>
        <p:nvSpPr>
          <p:cNvPr id="4" name="Date Placeholder 3"/>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226050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5" name="Date Placeholder 4"/>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214700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1" lang="en-US" altLang="zh-CN" smtClean="0"/>
              <a:t>Click to edit Master title style</a:t>
            </a:r>
            <a:endParaRPr kumimoji="1"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7" name="Date Placeholder 6"/>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139214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Date Placeholder 2"/>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1987652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3981687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kumimoji="1" lang="en-US" altLang="zh-CN" smtClean="0"/>
              <a:t>Click to edit Master title style</a:t>
            </a:r>
            <a:endParaRPr kumimoji="1"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p>
        </p:txBody>
      </p:sp>
      <p:sp>
        <p:nvSpPr>
          <p:cNvPr id="5" name="Date Placeholder 4"/>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942478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kumimoji="1" lang="en-US" altLang="zh-CN" smtClean="0"/>
              <a:t>Click to edit Master title style</a:t>
            </a:r>
            <a:endParaRPr kumimoji="1"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p>
        </p:txBody>
      </p:sp>
      <p:sp>
        <p:nvSpPr>
          <p:cNvPr id="5" name="Date Placeholder 4"/>
          <p:cNvSpPr>
            <a:spLocks noGrp="1"/>
          </p:cNvSpPr>
          <p:nvPr>
            <p:ph type="dt" sz="half" idx="10"/>
          </p:nvPr>
        </p:nvSpPr>
        <p:spPr/>
        <p:txBody>
          <a:bodyPr/>
          <a:lstStyle/>
          <a:p>
            <a:fld id="{1E47A9CC-21C0-7447-AA43-BAC4B3C67F34}" type="datetimeFigureOut">
              <a:rPr kumimoji="1" lang="zh-CN" altLang="en-US" smtClean="0"/>
              <a:t>12/24/13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2452440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en-US" altLang="zh-CN" smtClean="0"/>
              <a:t>Click to edit Master title style</a:t>
            </a:r>
            <a:endParaRPr kumimoji="1"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7A9CC-21C0-7447-AA43-BAC4B3C67F34}" type="datetimeFigureOut">
              <a:rPr kumimoji="1" lang="zh-CN" altLang="en-US" smtClean="0"/>
              <a:t>12/24/13</a:t>
            </a:fld>
            <a:endParaRPr kumimoji="1"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AE6E7-39AD-954D-ACFE-E58C248F7EE1}" type="slidenum">
              <a:rPr kumimoji="1" lang="zh-CN" altLang="en-US" smtClean="0"/>
              <a:t>‹#›</a:t>
            </a:fld>
            <a:endParaRPr kumimoji="1" lang="zh-CN" altLang="en-US"/>
          </a:p>
        </p:txBody>
      </p:sp>
    </p:spTree>
    <p:extLst>
      <p:ext uri="{BB962C8B-B14F-4D97-AF65-F5344CB8AC3E}">
        <p14:creationId xmlns:p14="http://schemas.microsoft.com/office/powerpoint/2010/main" val="3503375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1" Type="http://schemas.openxmlformats.org/officeDocument/2006/relationships/image" Target="../media/image37.jpeg"/><Relationship Id="rId12" Type="http://schemas.openxmlformats.org/officeDocument/2006/relationships/image" Target="../media/image38.jpeg"/><Relationship Id="rId13" Type="http://schemas.openxmlformats.org/officeDocument/2006/relationships/image" Target="../media/image39.jpeg"/><Relationship Id="rId14" Type="http://schemas.openxmlformats.org/officeDocument/2006/relationships/image" Target="../media/image40.jpe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jpeg"/><Relationship Id="rId8" Type="http://schemas.openxmlformats.org/officeDocument/2006/relationships/image" Target="../media/image34.jpeg"/><Relationship Id="rId9" Type="http://schemas.openxmlformats.org/officeDocument/2006/relationships/image" Target="../media/image35.jpeg"/><Relationship Id="rId10"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4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hyperlink" Target="http://www.designow.org" TargetMode="External"/><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hyperlink" Target="http://www.designow.org"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952316" y="1766877"/>
            <a:ext cx="8496493" cy="8496493"/>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kumimoji="1" lang="zh-CN" altLang="en-US" dirty="0">
              <a:latin typeface="Hiragino Sans GB W3"/>
              <a:ea typeface="Hiragino Sans GB W3"/>
              <a:cs typeface="Hiragino Sans GB W3"/>
            </a:endParaRPr>
          </a:p>
        </p:txBody>
      </p:sp>
      <p:sp>
        <p:nvSpPr>
          <p:cNvPr id="2" name="Title 1"/>
          <p:cNvSpPr>
            <a:spLocks noGrp="1"/>
          </p:cNvSpPr>
          <p:nvPr>
            <p:ph type="ctrTitle"/>
          </p:nvPr>
        </p:nvSpPr>
        <p:spPr>
          <a:xfrm>
            <a:off x="685800" y="2130425"/>
            <a:ext cx="7772400" cy="2073760"/>
          </a:xfrm>
        </p:spPr>
        <p:txBody>
          <a:bodyPr>
            <a:normAutofit fontScale="90000"/>
          </a:bodyPr>
          <a:lstStyle/>
          <a:p>
            <a:r>
              <a:rPr kumimoji="1" lang="zh-CN" altLang="en-US" dirty="0" smtClean="0">
                <a:latin typeface="Hiragino Sans GB W6"/>
                <a:ea typeface="Hiragino Sans GB W6"/>
                <a:cs typeface="Hiragino Sans GB W6"/>
              </a:rPr>
              <a:t>创客模式</a:t>
            </a:r>
            <a:r>
              <a:rPr kumimoji="1" lang="en-US" altLang="zh-CN" dirty="0" smtClean="0">
                <a:latin typeface="Hiragino Sans GB W6"/>
                <a:ea typeface="Hiragino Sans GB W6"/>
                <a:cs typeface="Hiragino Sans GB W6"/>
              </a:rPr>
              <a:t>——</a:t>
            </a:r>
            <a:r>
              <a:rPr kumimoji="1" lang="zh-CN" altLang="en-US" dirty="0" smtClean="0">
                <a:latin typeface="Hiragino Sans GB W6"/>
                <a:ea typeface="Hiragino Sans GB W6"/>
                <a:cs typeface="Hiragino Sans GB W6"/>
              </a:rPr>
              <a:t>设计与科技互融</a:t>
            </a:r>
            <a:r>
              <a:rPr kumimoji="1" lang="en-US" altLang="zh-CN" dirty="0" smtClean="0">
                <a:latin typeface="Hiragino Sans GB W6"/>
                <a:ea typeface="Hiragino Sans GB W6"/>
                <a:cs typeface="Hiragino Sans GB W6"/>
              </a:rPr>
              <a:t/>
            </a:r>
            <a:br>
              <a:rPr kumimoji="1" lang="en-US" altLang="zh-CN" dirty="0" smtClean="0">
                <a:latin typeface="Hiragino Sans GB W6"/>
                <a:ea typeface="Hiragino Sans GB W6"/>
                <a:cs typeface="Hiragino Sans GB W6"/>
              </a:rPr>
            </a:br>
            <a:r>
              <a:rPr kumimoji="1" lang="en-US" altLang="zh-CN" sz="2200" dirty="0" smtClean="0">
                <a:latin typeface="Hiragino Sans GB W6"/>
                <a:ea typeface="Hiragino Sans GB W6"/>
                <a:cs typeface="Hiragino Sans GB W6"/>
              </a:rPr>
              <a:t>Maker Model: cultivating the new innovator </a:t>
            </a:r>
            <a:br>
              <a:rPr kumimoji="1" lang="en-US" altLang="zh-CN" sz="2200" dirty="0" smtClean="0">
                <a:latin typeface="Hiragino Sans GB W6"/>
                <a:ea typeface="Hiragino Sans GB W6"/>
                <a:cs typeface="Hiragino Sans GB W6"/>
              </a:rPr>
            </a:br>
            <a:r>
              <a:rPr kumimoji="1" lang="en-US" altLang="zh-CN" sz="2200" dirty="0" smtClean="0">
                <a:latin typeface="Hiragino Sans GB W6"/>
                <a:ea typeface="Hiragino Sans GB W6"/>
                <a:cs typeface="Hiragino Sans GB W6"/>
              </a:rPr>
              <a:t>through Design and Technology Integration</a:t>
            </a:r>
            <a:br>
              <a:rPr kumimoji="1" lang="en-US" altLang="zh-CN" sz="2200" dirty="0" smtClean="0">
                <a:latin typeface="Hiragino Sans GB W6"/>
                <a:ea typeface="Hiragino Sans GB W6"/>
                <a:cs typeface="Hiragino Sans GB W6"/>
              </a:rPr>
            </a:br>
            <a:r>
              <a:rPr kumimoji="1" lang="en-US" altLang="zh-CN" sz="1800" dirty="0" smtClean="0">
                <a:latin typeface="Hiragino Sans GB W6"/>
                <a:ea typeface="Hiragino Sans GB W6"/>
                <a:cs typeface="Hiragino Sans GB W6"/>
              </a:rPr>
              <a:t> </a:t>
            </a:r>
            <a:br>
              <a:rPr kumimoji="1" lang="en-US" altLang="zh-CN" sz="1800" dirty="0" smtClean="0">
                <a:latin typeface="Hiragino Sans GB W6"/>
                <a:ea typeface="Hiragino Sans GB W6"/>
                <a:cs typeface="Hiragino Sans GB W6"/>
              </a:rPr>
            </a:br>
            <a:r>
              <a:rPr kumimoji="1" lang="en-US" altLang="zh-CN" sz="3200" dirty="0" smtClean="0">
                <a:latin typeface="Hiragino Sans GB W3"/>
                <a:ea typeface="Hiragino Sans GB W3"/>
                <a:cs typeface="Hiragino Sans GB W3"/>
              </a:rPr>
              <a:t>[</a:t>
            </a:r>
            <a:r>
              <a:rPr kumimoji="1" lang="zh-CN" altLang="en-US" sz="3200" dirty="0" smtClean="0">
                <a:latin typeface="Hiragino Sans GB W3"/>
                <a:ea typeface="Hiragino Sans GB W3"/>
                <a:cs typeface="Hiragino Sans GB W3"/>
              </a:rPr>
              <a:t>以创客模式培养创新者</a:t>
            </a:r>
            <a:r>
              <a:rPr kumimoji="1" lang="en-US" altLang="zh-CN" sz="3200" dirty="0" smtClean="0">
                <a:latin typeface="Hiragino Sans GB W3"/>
                <a:ea typeface="Hiragino Sans GB W3"/>
                <a:cs typeface="Hiragino Sans GB W3"/>
              </a:rPr>
              <a:t>]</a:t>
            </a:r>
            <a:endParaRPr kumimoji="1" lang="zh-CN" altLang="en-US" sz="3200" dirty="0">
              <a:latin typeface="Hiragino Sans GB W3"/>
              <a:ea typeface="Hiragino Sans GB W3"/>
              <a:cs typeface="Hiragino Sans GB W3"/>
            </a:endParaRPr>
          </a:p>
        </p:txBody>
      </p:sp>
      <p:sp>
        <p:nvSpPr>
          <p:cNvPr id="3" name="Subtitle 2"/>
          <p:cNvSpPr>
            <a:spLocks noGrp="1"/>
          </p:cNvSpPr>
          <p:nvPr>
            <p:ph type="subTitle" idx="1"/>
          </p:nvPr>
        </p:nvSpPr>
        <p:spPr>
          <a:xfrm>
            <a:off x="1371600" y="4577240"/>
            <a:ext cx="6400800" cy="1061560"/>
          </a:xfrm>
        </p:spPr>
        <p:txBody>
          <a:bodyPr>
            <a:normAutofit lnSpcReduction="10000"/>
          </a:bodyPr>
          <a:lstStyle/>
          <a:p>
            <a:r>
              <a:rPr kumimoji="1" lang="zh-CN" altLang="en-US" sz="2600" dirty="0" smtClean="0">
                <a:solidFill>
                  <a:srgbClr val="000000"/>
                </a:solidFill>
                <a:latin typeface="Hiragino Sans GB W3"/>
                <a:ea typeface="Hiragino Sans GB W3"/>
                <a:cs typeface="Hiragino Sans GB W3"/>
              </a:rPr>
              <a:t>清华美院</a:t>
            </a:r>
            <a:r>
              <a:rPr kumimoji="1" lang="en-US" altLang="zh-CN" sz="2600" dirty="0" smtClean="0">
                <a:solidFill>
                  <a:srgbClr val="000000"/>
                </a:solidFill>
                <a:latin typeface="Hiragino Sans GB W3"/>
                <a:ea typeface="Hiragino Sans GB W3"/>
                <a:cs typeface="Hiragino Sans GB W3"/>
              </a:rPr>
              <a:t>  </a:t>
            </a:r>
            <a:r>
              <a:rPr kumimoji="1" lang="zh-CN" altLang="en-US" sz="2600" dirty="0" smtClean="0">
                <a:solidFill>
                  <a:srgbClr val="000000"/>
                </a:solidFill>
                <a:latin typeface="Hiragino Sans GB W3"/>
                <a:ea typeface="Hiragino Sans GB W3"/>
                <a:cs typeface="Hiragino Sans GB W3"/>
              </a:rPr>
              <a:t>信息艺术设计系</a:t>
            </a:r>
            <a:endParaRPr kumimoji="1" lang="en-US" altLang="zh-CN" sz="2600" dirty="0" smtClean="0">
              <a:solidFill>
                <a:srgbClr val="000000"/>
              </a:solidFill>
              <a:latin typeface="Hiragino Sans GB W3"/>
              <a:ea typeface="Hiragino Sans GB W3"/>
              <a:cs typeface="Hiragino Sans GB W3"/>
            </a:endParaRPr>
          </a:p>
          <a:p>
            <a:r>
              <a:rPr kumimoji="1" lang="zh-CN" altLang="en-US" sz="2400" dirty="0" smtClean="0">
                <a:solidFill>
                  <a:srgbClr val="000000"/>
                </a:solidFill>
                <a:latin typeface="Hiragino Sans GB W3"/>
                <a:ea typeface="Hiragino Sans GB W3"/>
                <a:cs typeface="Hiragino Sans GB W3"/>
              </a:rPr>
              <a:t>付志勇</a:t>
            </a:r>
            <a:r>
              <a:rPr kumimoji="1" lang="en-US" altLang="zh-CN" dirty="0" smtClean="0">
                <a:solidFill>
                  <a:srgbClr val="000000"/>
                </a:solidFill>
                <a:latin typeface="Hiragino Sans GB W3"/>
                <a:ea typeface="Hiragino Sans GB W3"/>
                <a:cs typeface="Hiragino Sans GB W3"/>
              </a:rPr>
              <a:t> </a:t>
            </a:r>
            <a:r>
              <a:rPr kumimoji="1" lang="en-US" altLang="zh-CN" sz="2000" dirty="0" err="1" smtClean="0">
                <a:solidFill>
                  <a:srgbClr val="000000"/>
                </a:solidFill>
                <a:latin typeface="Hiragino Sans GB W3"/>
                <a:ea typeface="Hiragino Sans GB W3"/>
                <a:cs typeface="Hiragino Sans GB W3"/>
              </a:rPr>
              <a:t>fuzhiyong@tsinghua.edu.cn</a:t>
            </a:r>
            <a:endParaRPr kumimoji="1" lang="zh-CN" altLang="en-US" sz="2000" dirty="0">
              <a:solidFill>
                <a:srgbClr val="000000"/>
              </a:solidFill>
              <a:latin typeface="Hiragino Sans GB W3"/>
              <a:ea typeface="Hiragino Sans GB W3"/>
              <a:cs typeface="Hiragino Sans GB W3"/>
            </a:endParaRPr>
          </a:p>
        </p:txBody>
      </p:sp>
      <p:sp>
        <p:nvSpPr>
          <p:cNvPr id="4" name="Rectangle 3"/>
          <p:cNvSpPr/>
          <p:nvPr/>
        </p:nvSpPr>
        <p:spPr>
          <a:xfrm>
            <a:off x="952316" y="840181"/>
            <a:ext cx="2945883" cy="369332"/>
          </a:xfrm>
          <a:prstGeom prst="rect">
            <a:avLst/>
          </a:prstGeom>
        </p:spPr>
        <p:txBody>
          <a:bodyPr wrap="none">
            <a:spAutoFit/>
          </a:bodyPr>
          <a:lstStyle/>
          <a:p>
            <a:r>
              <a:rPr kumimoji="1" lang="en-US" altLang="zh-CN" dirty="0" smtClean="0">
                <a:solidFill>
                  <a:srgbClr val="000000"/>
                </a:solidFill>
                <a:latin typeface="Hiragino Sans GB W3"/>
                <a:ea typeface="Hiragino Sans GB W3"/>
                <a:cs typeface="Hiragino Sans GB W3"/>
              </a:rPr>
              <a:t>[</a:t>
            </a:r>
            <a:r>
              <a:rPr kumimoji="1" lang="zh-CN" altLang="en-US" dirty="0" smtClean="0">
                <a:solidFill>
                  <a:srgbClr val="000000"/>
                </a:solidFill>
                <a:latin typeface="Hiragino Sans GB W3"/>
                <a:ea typeface="Hiragino Sans GB W3"/>
                <a:cs typeface="Hiragino Sans GB W3"/>
              </a:rPr>
              <a:t>清华大学</a:t>
            </a:r>
            <a:r>
              <a:rPr kumimoji="1" lang="en-US" altLang="zh-CN" dirty="0" smtClean="0">
                <a:solidFill>
                  <a:srgbClr val="000000"/>
                </a:solidFill>
                <a:latin typeface="Hiragino Sans GB W3"/>
                <a:ea typeface="Hiragino Sans GB W3"/>
                <a:cs typeface="Hiragino Sans GB W3"/>
              </a:rPr>
              <a:t>24</a:t>
            </a:r>
            <a:r>
              <a:rPr kumimoji="1" lang="zh-CN" altLang="en-US" dirty="0" smtClean="0">
                <a:solidFill>
                  <a:srgbClr val="000000"/>
                </a:solidFill>
                <a:latin typeface="Hiragino Sans GB W3"/>
                <a:ea typeface="Hiragino Sans GB W3"/>
                <a:cs typeface="Hiragino Sans GB W3"/>
              </a:rPr>
              <a:t>次教学研讨会</a:t>
            </a:r>
            <a:r>
              <a:rPr kumimoji="1" lang="en-US" altLang="zh-CN" dirty="0" smtClean="0">
                <a:solidFill>
                  <a:srgbClr val="000000"/>
                </a:solidFill>
                <a:latin typeface="Hiragino Sans GB W3"/>
                <a:ea typeface="Hiragino Sans GB W3"/>
                <a:cs typeface="Hiragino Sans GB W3"/>
              </a:rPr>
              <a:t>]</a:t>
            </a:r>
            <a:endParaRPr lang="zh-CN" altLang="en-US" dirty="0">
              <a:solidFill>
                <a:srgbClr val="000000"/>
              </a:solidFill>
            </a:endParaRPr>
          </a:p>
        </p:txBody>
      </p:sp>
      <p:sp>
        <p:nvSpPr>
          <p:cNvPr id="7" name="Rectangle 6"/>
          <p:cNvSpPr/>
          <p:nvPr/>
        </p:nvSpPr>
        <p:spPr>
          <a:xfrm>
            <a:off x="124198" y="6350306"/>
            <a:ext cx="2544286" cy="276999"/>
          </a:xfrm>
          <a:prstGeom prst="rect">
            <a:avLst/>
          </a:prstGeom>
        </p:spPr>
        <p:txBody>
          <a:bodyPr wrap="none">
            <a:spAutoFit/>
          </a:bodyPr>
          <a:lstStyle/>
          <a:p>
            <a:r>
              <a:rPr kumimoji="1" lang="en-US" altLang="zh-CN" sz="1200" dirty="0" smtClean="0">
                <a:solidFill>
                  <a:schemeClr val="tx1">
                    <a:lumMod val="50000"/>
                    <a:lumOff val="50000"/>
                  </a:schemeClr>
                </a:solidFill>
                <a:latin typeface="Helvetica"/>
                <a:ea typeface="Hiragino Sans GB W3"/>
                <a:cs typeface="Helvetica"/>
              </a:rPr>
              <a:t>Zhiyong Fu @ Tsinghua University</a:t>
            </a:r>
            <a:endParaRPr lang="zh-CN" altLang="en-US" sz="1200" dirty="0">
              <a:solidFill>
                <a:schemeClr val="tx1">
                  <a:lumMod val="50000"/>
                  <a:lumOff val="50000"/>
                </a:schemeClr>
              </a:solidFill>
              <a:latin typeface="Helvetica"/>
              <a:cs typeface="Helvetica"/>
            </a:endParaRPr>
          </a:p>
        </p:txBody>
      </p:sp>
      <p:sp>
        <p:nvSpPr>
          <p:cNvPr id="8" name="Rectangle 7"/>
          <p:cNvSpPr/>
          <p:nvPr/>
        </p:nvSpPr>
        <p:spPr>
          <a:xfrm>
            <a:off x="7980995" y="6350306"/>
            <a:ext cx="991771" cy="276999"/>
          </a:xfrm>
          <a:prstGeom prst="rect">
            <a:avLst/>
          </a:prstGeom>
        </p:spPr>
        <p:txBody>
          <a:bodyPr wrap="none">
            <a:spAutoFit/>
          </a:bodyPr>
          <a:lstStyle/>
          <a:p>
            <a:r>
              <a:rPr kumimoji="1" lang="en-US" altLang="zh-CN" sz="1200" dirty="0" smtClean="0">
                <a:solidFill>
                  <a:schemeClr val="tx1">
                    <a:lumMod val="50000"/>
                    <a:lumOff val="50000"/>
                  </a:schemeClr>
                </a:solidFill>
                <a:latin typeface="Helvetica"/>
                <a:ea typeface="Hiragino Sans GB W3"/>
                <a:cs typeface="Helvetica"/>
              </a:rPr>
              <a:t>2013/12/26</a:t>
            </a:r>
            <a:endParaRPr lang="zh-CN" altLang="en-US" sz="1200" dirty="0">
              <a:solidFill>
                <a:schemeClr val="tx1">
                  <a:lumMod val="50000"/>
                  <a:lumOff val="50000"/>
                </a:schemeClr>
              </a:solidFill>
              <a:latin typeface="Helvetica"/>
              <a:cs typeface="Helvetica"/>
            </a:endParaRPr>
          </a:p>
        </p:txBody>
      </p:sp>
      <p:pic>
        <p:nvPicPr>
          <p:cNvPr id="10" name="Picture 9"/>
          <p:cNvPicPr>
            <a:picLocks noChangeAspect="1"/>
          </p:cNvPicPr>
          <p:nvPr/>
        </p:nvPicPr>
        <p:blipFill>
          <a:blip r:embed="rId2"/>
          <a:stretch>
            <a:fillRect/>
          </a:stretch>
        </p:blipFill>
        <p:spPr>
          <a:xfrm>
            <a:off x="4671797" y="265845"/>
            <a:ext cx="1287284" cy="1638361"/>
          </a:xfrm>
          <a:prstGeom prst="rect">
            <a:avLst/>
          </a:prstGeom>
        </p:spPr>
      </p:pic>
    </p:spTree>
    <p:extLst>
      <p:ext uri="{BB962C8B-B14F-4D97-AF65-F5344CB8AC3E}">
        <p14:creationId xmlns:p14="http://schemas.microsoft.com/office/powerpoint/2010/main" val="13100691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pbility.pd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09994" y="1569444"/>
            <a:ext cx="5700936" cy="2083068"/>
          </a:xfrm>
          <a:prstGeom prst="rect">
            <a:avLst/>
          </a:prstGeom>
        </p:spPr>
      </p:pic>
      <p:pic>
        <p:nvPicPr>
          <p:cNvPr id="3" name="Picture 2"/>
          <p:cNvPicPr>
            <a:picLocks noChangeAspect="1"/>
          </p:cNvPicPr>
          <p:nvPr/>
        </p:nvPicPr>
        <p:blipFill>
          <a:blip r:embed="rId4"/>
          <a:stretch>
            <a:fillRect/>
          </a:stretch>
        </p:blipFill>
        <p:spPr>
          <a:xfrm>
            <a:off x="5959081" y="3652512"/>
            <a:ext cx="1287284" cy="1638361"/>
          </a:xfrm>
          <a:prstGeom prst="rect">
            <a:avLst/>
          </a:prstGeom>
        </p:spPr>
      </p:pic>
      <p:sp>
        <p:nvSpPr>
          <p:cNvPr id="5" name="Rectangle 4"/>
          <p:cNvSpPr/>
          <p:nvPr/>
        </p:nvSpPr>
        <p:spPr>
          <a:xfrm>
            <a:off x="5479605" y="5521049"/>
            <a:ext cx="2031325" cy="646331"/>
          </a:xfrm>
          <a:prstGeom prst="rect">
            <a:avLst/>
          </a:prstGeom>
        </p:spPr>
        <p:txBody>
          <a:bodyPr wrap="none">
            <a:spAutoFit/>
          </a:bodyPr>
          <a:lstStyle/>
          <a:p>
            <a:r>
              <a:rPr kumimoji="1" lang="zh-CN" altLang="en-US" sz="3600" dirty="0" smtClean="0">
                <a:solidFill>
                  <a:srgbClr val="F79646"/>
                </a:solidFill>
                <a:latin typeface="Hiragino Sans GB W6"/>
                <a:ea typeface="Hiragino Sans GB W6"/>
                <a:cs typeface="Hiragino Sans GB W6"/>
              </a:rPr>
              <a:t>“英雄”</a:t>
            </a:r>
            <a:endParaRPr kumimoji="1" lang="en-US" altLang="zh-CN" sz="3600" dirty="0" smtClean="0">
              <a:solidFill>
                <a:srgbClr val="F79646"/>
              </a:solidFill>
              <a:latin typeface="Hiragino Sans GB W6"/>
              <a:ea typeface="Hiragino Sans GB W6"/>
              <a:cs typeface="Hiragino Sans GB W6"/>
            </a:endParaRPr>
          </a:p>
        </p:txBody>
      </p:sp>
      <p:pic>
        <p:nvPicPr>
          <p:cNvPr id="6" name="Picture 5"/>
          <p:cNvPicPr>
            <a:picLocks noChangeAspect="1"/>
          </p:cNvPicPr>
          <p:nvPr/>
        </p:nvPicPr>
        <p:blipFill>
          <a:blip r:embed="rId5"/>
          <a:stretch>
            <a:fillRect/>
          </a:stretch>
        </p:blipFill>
        <p:spPr>
          <a:xfrm>
            <a:off x="2314937" y="3724124"/>
            <a:ext cx="966717" cy="1566749"/>
          </a:xfrm>
          <a:prstGeom prst="rect">
            <a:avLst/>
          </a:prstGeom>
        </p:spPr>
      </p:pic>
      <p:sp>
        <p:nvSpPr>
          <p:cNvPr id="7" name="Rectangle 6"/>
          <p:cNvSpPr/>
          <p:nvPr/>
        </p:nvSpPr>
        <p:spPr>
          <a:xfrm>
            <a:off x="1567853" y="5486284"/>
            <a:ext cx="2112331" cy="646331"/>
          </a:xfrm>
          <a:prstGeom prst="rect">
            <a:avLst/>
          </a:prstGeom>
        </p:spPr>
        <p:txBody>
          <a:bodyPr wrap="square">
            <a:spAutoFit/>
          </a:bodyPr>
          <a:lstStyle/>
          <a:p>
            <a:pPr algn="ctr"/>
            <a:r>
              <a:rPr kumimoji="1" lang="zh-CN" altLang="en-US" sz="3600" dirty="0" smtClean="0">
                <a:solidFill>
                  <a:srgbClr val="F79646"/>
                </a:solidFill>
                <a:latin typeface="Hiragino Sans GB W6"/>
                <a:ea typeface="Hiragino Sans GB W6"/>
                <a:cs typeface="Hiragino Sans GB W6"/>
              </a:rPr>
              <a:t>参与者</a:t>
            </a:r>
            <a:endParaRPr kumimoji="1" lang="en-US" altLang="zh-CN" sz="3600" dirty="0" smtClean="0">
              <a:solidFill>
                <a:srgbClr val="F79646"/>
              </a:solidFill>
              <a:latin typeface="Hiragino Sans GB W6"/>
              <a:ea typeface="Hiragino Sans GB W6"/>
              <a:cs typeface="Hiragino Sans GB W6"/>
            </a:endParaRPr>
          </a:p>
        </p:txBody>
      </p:sp>
      <p:sp>
        <p:nvSpPr>
          <p:cNvPr id="8" name="Right Arrow 7"/>
          <p:cNvSpPr/>
          <p:nvPr/>
        </p:nvSpPr>
        <p:spPr>
          <a:xfrm>
            <a:off x="4284834" y="5631247"/>
            <a:ext cx="939317" cy="465269"/>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Rectangle 9"/>
          <p:cNvSpPr/>
          <p:nvPr/>
        </p:nvSpPr>
        <p:spPr>
          <a:xfrm>
            <a:off x="840377" y="753878"/>
            <a:ext cx="1783642" cy="369332"/>
          </a:xfrm>
          <a:prstGeom prst="rect">
            <a:avLst/>
          </a:prstGeom>
        </p:spPr>
        <p:txBody>
          <a:bodyPr wrap="none">
            <a:spAutoFit/>
          </a:bodyPr>
          <a:lstStyle/>
          <a:p>
            <a:r>
              <a:rPr lang="zh-CN" altLang="en-US" dirty="0" smtClean="0">
                <a:latin typeface="Hiragino Sans GB W3"/>
                <a:ea typeface="Hiragino Sans GB W3"/>
                <a:cs typeface="Hiragino Sans GB W3"/>
              </a:rPr>
              <a:t>创客的能力结构</a:t>
            </a:r>
            <a:endParaRPr lang="zh-CN" altLang="en-US" dirty="0">
              <a:latin typeface="Hiragino Sans GB W3"/>
              <a:ea typeface="Hiragino Sans GB W3"/>
              <a:cs typeface="Hiragino Sans GB W3"/>
            </a:endParaRPr>
          </a:p>
        </p:txBody>
      </p:sp>
    </p:spTree>
    <p:extLst>
      <p:ext uri="{BB962C8B-B14F-4D97-AF65-F5344CB8AC3E}">
        <p14:creationId xmlns:p14="http://schemas.microsoft.com/office/powerpoint/2010/main" val="20199078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创客5.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5611" y="-682227"/>
            <a:ext cx="12080144" cy="8536444"/>
          </a:xfrm>
          <a:prstGeom prst="rect">
            <a:avLst/>
          </a:prstGeom>
        </p:spPr>
      </p:pic>
      <p:cxnSp>
        <p:nvCxnSpPr>
          <p:cNvPr id="6" name="Straight Connector 5"/>
          <p:cNvCxnSpPr/>
          <p:nvPr/>
        </p:nvCxnSpPr>
        <p:spPr>
          <a:xfrm>
            <a:off x="3875865" y="3439748"/>
            <a:ext cx="153447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0377" y="753878"/>
            <a:ext cx="2262158" cy="369332"/>
          </a:xfrm>
          <a:prstGeom prst="rect">
            <a:avLst/>
          </a:prstGeom>
        </p:spPr>
        <p:txBody>
          <a:bodyPr wrap="none">
            <a:spAutoFit/>
          </a:bodyPr>
          <a:lstStyle/>
          <a:p>
            <a:r>
              <a:rPr lang="zh-CN" altLang="en-US" dirty="0" smtClean="0">
                <a:latin typeface="Hiragino Sans GB W3"/>
                <a:ea typeface="Hiragino Sans GB W3"/>
                <a:cs typeface="Hiragino Sans GB W3"/>
              </a:rPr>
              <a:t>创客的“英雄之旅”</a:t>
            </a:r>
            <a:endParaRPr lang="zh-CN" altLang="en-US" dirty="0">
              <a:latin typeface="Hiragino Sans GB W3"/>
              <a:ea typeface="Hiragino Sans GB W3"/>
              <a:cs typeface="Hiragino Sans GB W3"/>
            </a:endParaRPr>
          </a:p>
        </p:txBody>
      </p:sp>
    </p:spTree>
    <p:extLst>
      <p:ext uri="{BB962C8B-B14F-4D97-AF65-F5344CB8AC3E}">
        <p14:creationId xmlns:p14="http://schemas.microsoft.com/office/powerpoint/2010/main" val="42689966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chemeClr val="tx1">
                    <a:lumMod val="65000"/>
                    <a:lumOff val="35000"/>
                  </a:schemeClr>
                </a:solidFill>
                <a:latin typeface="Hiragino Sans GB W3"/>
                <a:ea typeface="Hiragino Sans GB W3"/>
                <a:cs typeface="Hiragino Sans GB W3"/>
              </a:rPr>
              <a:t>挑战</a:t>
            </a:r>
            <a:r>
              <a:rPr kumimoji="1" lang="zh-CN" altLang="en-US" sz="2800" dirty="0" smtClean="0">
                <a:solidFill>
                  <a:schemeClr val="tx1">
                    <a:lumMod val="65000"/>
                    <a:lumOff val="35000"/>
                  </a:schemeClr>
                </a:solidFill>
                <a:latin typeface="Hiragino Sans GB W3"/>
                <a:ea typeface="Hiragino Sans GB W3"/>
                <a:cs typeface="Hiragino Sans GB W3"/>
              </a:rPr>
              <a:t>征集</a:t>
            </a:r>
            <a:r>
              <a:rPr kumimoji="1" lang="en-US" altLang="zh-CN" sz="2800" dirty="0" smtClean="0">
                <a:solidFill>
                  <a:schemeClr val="tx1">
                    <a:lumMod val="65000"/>
                    <a:lumOff val="35000"/>
                  </a:schemeClr>
                </a:solidFill>
                <a:latin typeface="Hiragino Sans GB W3"/>
                <a:ea typeface="Hiragino Sans GB W3"/>
                <a:cs typeface="Hiragino Sans GB W3"/>
              </a:rPr>
              <a:t/>
            </a:r>
            <a:br>
              <a:rPr kumimoji="1" lang="en-US" altLang="zh-CN" sz="2800" dirty="0" smtClean="0">
                <a:solidFill>
                  <a:schemeClr val="tx1">
                    <a:lumMod val="65000"/>
                    <a:lumOff val="35000"/>
                  </a:schemeClr>
                </a:solidFill>
                <a:latin typeface="Hiragino Sans GB W3"/>
                <a:ea typeface="Hiragino Sans GB W3"/>
                <a:cs typeface="Hiragino Sans GB W3"/>
              </a:rPr>
            </a:br>
            <a:r>
              <a:rPr kumimoji="1" lang="en-US" altLang="zh-CN" sz="2800" dirty="0" smtClean="0">
                <a:solidFill>
                  <a:schemeClr val="tx1">
                    <a:lumMod val="65000"/>
                    <a:lumOff val="35000"/>
                  </a:schemeClr>
                </a:solidFill>
                <a:latin typeface="Hiragino Sans GB W3"/>
                <a:ea typeface="Hiragino Sans GB W3"/>
                <a:cs typeface="Hiragino Sans GB W3"/>
              </a:rPr>
              <a:t>Call </a:t>
            </a:r>
            <a:r>
              <a:rPr kumimoji="1" lang="en-US" altLang="zh-CN" sz="2800" dirty="0">
                <a:solidFill>
                  <a:schemeClr val="tx1">
                    <a:lumMod val="65000"/>
                    <a:lumOff val="35000"/>
                  </a:schemeClr>
                </a:solidFill>
                <a:latin typeface="Hiragino Sans GB W3"/>
                <a:ea typeface="Hiragino Sans GB W3"/>
                <a:cs typeface="Hiragino Sans GB W3"/>
              </a:rPr>
              <a:t>to </a:t>
            </a:r>
            <a:r>
              <a:rPr kumimoji="1" lang="en-US" altLang="zh-CN" sz="2800" dirty="0" smtClean="0">
                <a:solidFill>
                  <a:schemeClr val="tx1">
                    <a:lumMod val="65000"/>
                    <a:lumOff val="35000"/>
                  </a:schemeClr>
                </a:solidFill>
                <a:latin typeface="Hiragino Sans GB W3"/>
                <a:ea typeface="Hiragino Sans GB W3"/>
                <a:cs typeface="Hiragino Sans GB W3"/>
              </a:rPr>
              <a:t>adventure</a:t>
            </a:r>
            <a:endParaRPr kumimoji="1" lang="en-US" altLang="zh-CN" sz="2800" dirty="0">
              <a:solidFill>
                <a:schemeClr val="tx1">
                  <a:lumMod val="65000"/>
                  <a:lumOff val="35000"/>
                </a:schemeClr>
              </a:solidFill>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latin typeface="Arial Black"/>
                <a:cs typeface="Arial Black"/>
              </a:rPr>
              <a:t>1</a:t>
            </a:r>
            <a:endParaRPr kumimoji="1" lang="zh-CN" altLang="en-US" sz="2800" dirty="0">
              <a:latin typeface="Arial Black"/>
              <a:cs typeface="Arial Black"/>
            </a:endParaRPr>
          </a:p>
        </p:txBody>
      </p:sp>
      <p:sp>
        <p:nvSpPr>
          <p:cNvPr id="9" name="文本框 8"/>
          <p:cNvSpPr txBox="1"/>
          <p:nvPr/>
        </p:nvSpPr>
        <p:spPr>
          <a:xfrm>
            <a:off x="628815" y="1489088"/>
            <a:ext cx="3822848" cy="3239348"/>
          </a:xfrm>
          <a:prstGeom prst="rect">
            <a:avLst/>
          </a:prstGeom>
          <a:noFill/>
        </p:spPr>
        <p:txBody>
          <a:bodyPr wrap="square" rtlCol="0">
            <a:spAutoFit/>
          </a:bodyPr>
          <a:lstStyle/>
          <a:p>
            <a:pPr>
              <a:lnSpc>
                <a:spcPct val="130000"/>
              </a:lnSpc>
            </a:pPr>
            <a:r>
              <a:rPr kumimoji="1" lang="zh-CN" altLang="en-US" sz="2000" dirty="0">
                <a:latin typeface="Hiragino Sans GB W3"/>
                <a:ea typeface="Hiragino Sans GB W3"/>
                <a:cs typeface="Hiragino Sans GB W3"/>
              </a:rPr>
              <a:t>通过</a:t>
            </a:r>
            <a:r>
              <a:rPr kumimoji="1" lang="en-US" altLang="zh-CN" sz="2000" dirty="0" err="1">
                <a:latin typeface="Hiragino Sans GB W3"/>
                <a:ea typeface="Hiragino Sans GB W3"/>
                <a:cs typeface="Hiragino Sans GB W3"/>
              </a:rPr>
              <a:t>Designow</a:t>
            </a:r>
            <a:r>
              <a:rPr kumimoji="1" lang="zh-CN" altLang="en-US" sz="2000" dirty="0">
                <a:latin typeface="Hiragino Sans GB W3"/>
                <a:ea typeface="Hiragino Sans GB W3"/>
                <a:cs typeface="Hiragino Sans GB W3"/>
              </a:rPr>
              <a:t>网站以及微博的推广</a:t>
            </a:r>
            <a:r>
              <a:rPr kumimoji="1" lang="zh-CN" altLang="en-US" sz="2000" dirty="0" smtClean="0">
                <a:latin typeface="Hiragino Sans GB W3"/>
                <a:ea typeface="Hiragino Sans GB W3"/>
                <a:cs typeface="Hiragino Sans GB W3"/>
              </a:rPr>
              <a:t>，不同</a:t>
            </a:r>
            <a:r>
              <a:rPr kumimoji="1" lang="zh-CN" altLang="en-US" sz="2000" dirty="0">
                <a:latin typeface="Hiragino Sans GB W3"/>
                <a:ea typeface="Hiragino Sans GB W3"/>
                <a:cs typeface="Hiragino Sans GB W3"/>
              </a:rPr>
              <a:t>学科、校内</a:t>
            </a:r>
            <a:r>
              <a:rPr kumimoji="1" lang="zh-CN" altLang="en-US" sz="2000" dirty="0" smtClean="0">
                <a:latin typeface="Hiragino Sans GB W3"/>
                <a:ea typeface="Hiragino Sans GB W3"/>
                <a:cs typeface="Hiragino Sans GB W3"/>
              </a:rPr>
              <a:t>外的参与个体被吸引到创客活动中</a:t>
            </a:r>
            <a:r>
              <a:rPr kumimoji="1" lang="zh-CN" altLang="en-US" sz="2000" dirty="0">
                <a:latin typeface="Hiragino Sans GB W3"/>
                <a:ea typeface="Hiragino Sans GB W3"/>
                <a:cs typeface="Hiragino Sans GB W3"/>
              </a:rPr>
              <a:t>来</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pPr>
              <a:lnSpc>
                <a:spcPct val="130000"/>
              </a:lnSpc>
            </a:pPr>
            <a:r>
              <a:rPr kumimoji="1" lang="zh-CN" altLang="en-US" sz="2000" dirty="0" smtClean="0">
                <a:latin typeface="Hiragino Sans GB W3"/>
                <a:ea typeface="Hiragino Sans GB W3"/>
                <a:cs typeface="Hiragino Sans GB W3"/>
              </a:rPr>
              <a:t>创客团队的设计思路和概念开</a:t>
            </a:r>
            <a:r>
              <a:rPr kumimoji="1" lang="zh-CN" altLang="en-US" sz="2000" dirty="0">
                <a:latin typeface="Hiragino Sans GB W3"/>
                <a:ea typeface="Hiragino Sans GB W3"/>
                <a:cs typeface="Hiragino Sans GB W3"/>
              </a:rPr>
              <a:t>始在团队内</a:t>
            </a:r>
            <a:r>
              <a:rPr kumimoji="1" lang="zh-CN" altLang="en-US" sz="2000" dirty="0" smtClean="0">
                <a:latin typeface="Hiragino Sans GB W3"/>
                <a:ea typeface="Hiragino Sans GB W3"/>
                <a:cs typeface="Hiragino Sans GB W3"/>
              </a:rPr>
              <a:t>形成，</a:t>
            </a:r>
            <a:endParaRPr kumimoji="1" lang="en-US" altLang="zh-CN" sz="2000" dirty="0" smtClean="0">
              <a:latin typeface="Hiragino Sans GB W3"/>
              <a:ea typeface="Hiragino Sans GB W3"/>
              <a:cs typeface="Hiragino Sans GB W3"/>
            </a:endParaRPr>
          </a:p>
          <a:p>
            <a:pPr>
              <a:lnSpc>
                <a:spcPct val="130000"/>
              </a:lnSpc>
            </a:pPr>
            <a:r>
              <a:rPr kumimoji="1" lang="zh-CN" altLang="en-US" sz="2000" dirty="0" smtClean="0">
                <a:latin typeface="Hiragino Sans GB W3"/>
                <a:ea typeface="Hiragino Sans GB W3"/>
                <a:cs typeface="Hiragino Sans GB W3"/>
              </a:rPr>
              <a:t>网上的互动带来新的思路和影响力的初步扩散。</a:t>
            </a:r>
            <a:endParaRPr kumimoji="1" lang="zh-CN" altLang="en-US" sz="2000" dirty="0">
              <a:latin typeface="Hiragino Sans GB W3"/>
              <a:ea typeface="Hiragino Sans GB W3"/>
              <a:cs typeface="Hiragino Sans GB W3"/>
            </a:endParaRPr>
          </a:p>
          <a:p>
            <a:endParaRPr kumimoji="1" lang="zh-CN" altLang="en-US" dirty="0"/>
          </a:p>
        </p:txBody>
      </p:sp>
      <p:sp>
        <p:nvSpPr>
          <p:cNvPr id="33" name="Rectangle 5"/>
          <p:cNvSpPr/>
          <p:nvPr/>
        </p:nvSpPr>
        <p:spPr>
          <a:xfrm>
            <a:off x="6099088" y="905935"/>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pic>
        <p:nvPicPr>
          <p:cNvPr id="11" name="图片 10" descr="屏幕快照 2013-12-23 下午3.32.4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46476" y="1570268"/>
            <a:ext cx="3702507" cy="5028664"/>
          </a:xfrm>
          <a:prstGeom prst="rect">
            <a:avLst/>
          </a:prstGeom>
        </p:spPr>
      </p:pic>
      <p:cxnSp>
        <p:nvCxnSpPr>
          <p:cNvPr id="36"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27037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chemeClr val="tx1">
                    <a:lumMod val="65000"/>
                    <a:lumOff val="35000"/>
                  </a:schemeClr>
                </a:solidFill>
                <a:latin typeface="Hiragino Sans GB W3"/>
                <a:ea typeface="Hiragino Sans GB W3"/>
                <a:cs typeface="Hiragino Sans GB W3"/>
              </a:rPr>
              <a:t>跨</a:t>
            </a:r>
            <a:r>
              <a:rPr kumimoji="1" lang="zh-CN" altLang="en-US" sz="2800" dirty="0" smtClean="0">
                <a:solidFill>
                  <a:schemeClr val="tx1">
                    <a:lumMod val="65000"/>
                    <a:lumOff val="35000"/>
                  </a:schemeClr>
                </a:solidFill>
                <a:latin typeface="Hiragino Sans GB W3"/>
                <a:ea typeface="Hiragino Sans GB W3"/>
                <a:cs typeface="Hiragino Sans GB W3"/>
              </a:rPr>
              <a:t>越第一道门槛</a:t>
            </a:r>
            <a:r>
              <a:rPr kumimoji="1" lang="en-US" altLang="zh-CN" sz="2800" dirty="0" smtClean="0">
                <a:solidFill>
                  <a:schemeClr val="tx1">
                    <a:lumMod val="65000"/>
                    <a:lumOff val="35000"/>
                  </a:schemeClr>
                </a:solidFill>
                <a:latin typeface="Hiragino Sans GB W3"/>
                <a:ea typeface="Hiragino Sans GB W3"/>
                <a:cs typeface="Hiragino Sans GB W3"/>
              </a:rPr>
              <a:t/>
            </a:r>
            <a:br>
              <a:rPr kumimoji="1" lang="en-US" altLang="zh-CN" sz="2800" dirty="0" smtClean="0">
                <a:solidFill>
                  <a:schemeClr val="tx1">
                    <a:lumMod val="65000"/>
                    <a:lumOff val="35000"/>
                  </a:schemeClr>
                </a:solidFill>
                <a:latin typeface="Hiragino Sans GB W3"/>
                <a:ea typeface="Hiragino Sans GB W3"/>
                <a:cs typeface="Hiragino Sans GB W3"/>
              </a:rPr>
            </a:br>
            <a:r>
              <a:rPr kumimoji="1" lang="en-US" altLang="zh-CN" sz="2800" dirty="0" smtClean="0">
                <a:solidFill>
                  <a:schemeClr val="tx1">
                    <a:lumMod val="65000"/>
                    <a:lumOff val="35000"/>
                  </a:schemeClr>
                </a:solidFill>
                <a:latin typeface="Hiragino Sans GB W3"/>
                <a:ea typeface="Hiragino Sans GB W3"/>
                <a:cs typeface="Hiragino Sans GB W3"/>
              </a:rPr>
              <a:t>The </a:t>
            </a:r>
            <a:r>
              <a:rPr kumimoji="1" lang="en-US" altLang="zh-CN" sz="2800" dirty="0">
                <a:solidFill>
                  <a:schemeClr val="tx1">
                    <a:lumMod val="65000"/>
                    <a:lumOff val="35000"/>
                  </a:schemeClr>
                </a:solidFill>
                <a:latin typeface="Hiragino Sans GB W3"/>
                <a:ea typeface="Hiragino Sans GB W3"/>
                <a:cs typeface="Hiragino Sans GB W3"/>
              </a:rPr>
              <a:t>first </a:t>
            </a:r>
            <a:r>
              <a:rPr kumimoji="1" lang="en-US" altLang="zh-CN" sz="2800" dirty="0" smtClean="0">
                <a:solidFill>
                  <a:schemeClr val="tx1">
                    <a:lumMod val="65000"/>
                    <a:lumOff val="35000"/>
                  </a:schemeClr>
                </a:solidFill>
                <a:latin typeface="Hiragino Sans GB W3"/>
                <a:ea typeface="Hiragino Sans GB W3"/>
                <a:cs typeface="Hiragino Sans GB W3"/>
              </a:rPr>
              <a:t>threshold</a:t>
            </a:r>
            <a:endParaRPr kumimoji="1" lang="en-US" altLang="zh-CN" sz="2800" dirty="0">
              <a:solidFill>
                <a:schemeClr val="tx1">
                  <a:lumMod val="65000"/>
                  <a:lumOff val="35000"/>
                </a:schemeClr>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rmAutofit/>
          </a:bodyPr>
          <a:lstStyle/>
          <a:p>
            <a:r>
              <a:rPr kumimoji="1" lang="zh-CN" altLang="en-US" sz="2000" dirty="0" smtClean="0">
                <a:latin typeface="Hiragino Sans GB W3"/>
                <a:ea typeface="Hiragino Sans GB W3"/>
                <a:cs typeface="Hiragino Sans GB W3"/>
              </a:rPr>
              <a:t>在临时</a:t>
            </a:r>
            <a:r>
              <a:rPr kumimoji="1" lang="zh-CN" altLang="en-US" sz="2000" dirty="0">
                <a:latin typeface="Hiragino Sans GB W3"/>
                <a:ea typeface="Hiragino Sans GB W3"/>
                <a:cs typeface="Hiragino Sans GB W3"/>
              </a:rPr>
              <a:t>的创客空间中，多个创客集中在一起</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设计</a:t>
            </a:r>
            <a:r>
              <a:rPr kumimoji="1" lang="zh-CN" altLang="en-US" sz="2000" dirty="0">
                <a:latin typeface="Hiragino Sans GB W3"/>
                <a:ea typeface="Hiragino Sans GB W3"/>
                <a:cs typeface="Hiragino Sans GB W3"/>
              </a:rPr>
              <a:t>学科研究</a:t>
            </a:r>
            <a:r>
              <a:rPr kumimoji="1" lang="zh-CN" altLang="en-US" sz="2000" dirty="0" smtClean="0">
                <a:latin typeface="Hiragino Sans GB W3"/>
                <a:ea typeface="Hiragino Sans GB W3"/>
                <a:cs typeface="Hiragino Sans GB W3"/>
              </a:rPr>
              <a:t>生同学分享研究课题</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专业技术导师对相关技术和硬件进行介绍，</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参与者找到自己感兴</a:t>
            </a:r>
            <a:r>
              <a:rPr kumimoji="1" lang="zh-CN" altLang="en-US" sz="2000" dirty="0">
                <a:latin typeface="Hiragino Sans GB W3"/>
                <a:ea typeface="Hiragino Sans GB W3"/>
                <a:cs typeface="Hiragino Sans GB W3"/>
              </a:rPr>
              <a:t>趣的研究课题并且与不同专业的同学组成团队，他们开始体验转变。</a:t>
            </a:r>
          </a:p>
        </p:txBody>
      </p:sp>
      <p:cxnSp>
        <p:nvCxnSpPr>
          <p:cNvPr id="5"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249298" y="851315"/>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latin typeface="Arial Black"/>
                <a:cs typeface="Arial Black"/>
              </a:rPr>
              <a:t>2</a:t>
            </a:r>
            <a:endParaRPr kumimoji="1" lang="zh-CN" altLang="en-US" sz="2800" dirty="0">
              <a:latin typeface="Arial Black"/>
              <a:cs typeface="Arial Black"/>
            </a:endParaRPr>
          </a:p>
        </p:txBody>
      </p:sp>
      <p:pic>
        <p:nvPicPr>
          <p:cNvPr id="8" name="图片 7" descr="屏幕快照 2013-12-23 下午3.58.4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4831" y="1600200"/>
            <a:ext cx="3731968" cy="5135248"/>
          </a:xfrm>
          <a:prstGeom prst="rect">
            <a:avLst/>
          </a:prstGeom>
        </p:spPr>
      </p:pic>
    </p:spTree>
    <p:extLst>
      <p:ext uri="{BB962C8B-B14F-4D97-AF65-F5344CB8AC3E}">
        <p14:creationId xmlns:p14="http://schemas.microsoft.com/office/powerpoint/2010/main" val="3280278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rgbClr val="595959"/>
                </a:solidFill>
                <a:latin typeface="Hiragino Sans GB W3"/>
                <a:ea typeface="Hiragino Sans GB W3"/>
                <a:cs typeface="Hiragino Sans GB W3"/>
              </a:rPr>
              <a:t>进入不寻常的</a:t>
            </a:r>
            <a:r>
              <a:rPr kumimoji="1" lang="zh-CN" altLang="en-US" sz="2800" dirty="0" smtClean="0">
                <a:solidFill>
                  <a:srgbClr val="595959"/>
                </a:solidFill>
                <a:latin typeface="Hiragino Sans GB W3"/>
                <a:ea typeface="Hiragino Sans GB W3"/>
                <a:cs typeface="Hiragino Sans GB W3"/>
              </a:rPr>
              <a:t>世界</a:t>
            </a:r>
            <a:r>
              <a:rPr kumimoji="1" lang="en-US" altLang="zh-CN" sz="2800" dirty="0" smtClean="0">
                <a:solidFill>
                  <a:srgbClr val="595959"/>
                </a:solidFill>
                <a:latin typeface="Hiragino Sans GB W3"/>
                <a:ea typeface="Hiragino Sans GB W3"/>
                <a:cs typeface="Hiragino Sans GB W3"/>
              </a:rPr>
              <a:t/>
            </a:r>
            <a:br>
              <a:rPr kumimoji="1" lang="en-US" altLang="zh-CN" sz="2800" dirty="0" smtClean="0">
                <a:solidFill>
                  <a:srgbClr val="595959"/>
                </a:solidFill>
                <a:latin typeface="Hiragino Sans GB W3"/>
                <a:ea typeface="Hiragino Sans GB W3"/>
                <a:cs typeface="Hiragino Sans GB W3"/>
              </a:rPr>
            </a:br>
            <a:r>
              <a:rPr kumimoji="1" lang="en-US" altLang="zh-CN" sz="2800" dirty="0" smtClean="0">
                <a:solidFill>
                  <a:srgbClr val="595959"/>
                </a:solidFill>
                <a:latin typeface="Hiragino Sans GB W3"/>
                <a:ea typeface="Hiragino Sans GB W3"/>
                <a:cs typeface="Hiragino Sans GB W3"/>
              </a:rPr>
              <a:t>Enter </a:t>
            </a:r>
            <a:r>
              <a:rPr kumimoji="1" lang="en-US" altLang="zh-CN" sz="2800" dirty="0">
                <a:solidFill>
                  <a:srgbClr val="595959"/>
                </a:solidFill>
                <a:latin typeface="Hiragino Sans GB W3"/>
                <a:ea typeface="Hiragino Sans GB W3"/>
                <a:cs typeface="Hiragino Sans GB W3"/>
              </a:rPr>
              <a:t>the special </a:t>
            </a:r>
            <a:r>
              <a:rPr kumimoji="1" lang="en-US" altLang="zh-CN" sz="2800" dirty="0" smtClean="0">
                <a:solidFill>
                  <a:srgbClr val="595959"/>
                </a:solidFill>
                <a:latin typeface="Hiragino Sans GB W3"/>
                <a:ea typeface="Hiragino Sans GB W3"/>
                <a:cs typeface="Hiragino Sans GB W3"/>
              </a:rPr>
              <a:t>world</a:t>
            </a:r>
            <a:endParaRPr kumimoji="1" lang="zh-CN" altLang="en-US" sz="2800" dirty="0">
              <a:solidFill>
                <a:srgbClr val="595959"/>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rmAutofit fontScale="70000" lnSpcReduction="20000"/>
          </a:bodyPr>
          <a:lstStyle/>
          <a:p>
            <a:pPr>
              <a:lnSpc>
                <a:spcPct val="120000"/>
              </a:lnSpc>
            </a:pPr>
            <a:r>
              <a:rPr kumimoji="1" lang="zh-CN" altLang="en-US" sz="2800" dirty="0" smtClean="0">
                <a:latin typeface="Hiragino Sans GB W3"/>
                <a:ea typeface="Hiragino Sans GB W3"/>
                <a:cs typeface="Hiragino Sans GB W3"/>
              </a:rPr>
              <a:t>这时</a:t>
            </a:r>
            <a:r>
              <a:rPr kumimoji="1" lang="zh-CN" altLang="en-US" sz="2800" dirty="0">
                <a:latin typeface="Hiragino Sans GB W3"/>
                <a:ea typeface="Hiragino Sans GB W3"/>
                <a:cs typeface="Hiragino Sans GB W3"/>
              </a:rPr>
              <a:t>参与者们已经进入了一个全新的未知的世界，他们已完全处在临时却稳定的创客空间中，这个空间里有属于他们的独立工作空间</a:t>
            </a:r>
            <a:r>
              <a:rPr kumimoji="1" lang="zh-CN" altLang="en-US" sz="2800" dirty="0" smtClean="0">
                <a:latin typeface="Hiragino Sans GB W3"/>
                <a:ea typeface="Hiragino Sans GB W3"/>
                <a:cs typeface="Hiragino Sans GB W3"/>
              </a:rPr>
              <a:t>；</a:t>
            </a:r>
            <a:endParaRPr kumimoji="1" lang="en-US" altLang="zh-CN" sz="2800" dirty="0" smtClean="0">
              <a:latin typeface="Hiragino Sans GB W3"/>
              <a:ea typeface="Hiragino Sans GB W3"/>
              <a:cs typeface="Hiragino Sans GB W3"/>
            </a:endParaRPr>
          </a:p>
          <a:p>
            <a:pPr>
              <a:lnSpc>
                <a:spcPct val="120000"/>
              </a:lnSpc>
            </a:pPr>
            <a:r>
              <a:rPr kumimoji="1" lang="zh-CN" altLang="en-US" sz="2800" dirty="0" smtClean="0">
                <a:latin typeface="Hiragino Sans GB W3"/>
                <a:ea typeface="Hiragino Sans GB W3"/>
                <a:cs typeface="Hiragino Sans GB W3"/>
              </a:rPr>
              <a:t>他们已经形成了比较</a:t>
            </a:r>
            <a:r>
              <a:rPr kumimoji="1" lang="zh-CN" altLang="en-US" sz="2800" dirty="0">
                <a:latin typeface="Hiragino Sans GB W3"/>
                <a:ea typeface="Hiragino Sans GB W3"/>
                <a:cs typeface="Hiragino Sans GB W3"/>
              </a:rPr>
              <a:t>固定的团队，成员来自不同的学科</a:t>
            </a:r>
            <a:r>
              <a:rPr kumimoji="1" lang="zh-CN" altLang="en-US" sz="2800" dirty="0" smtClean="0">
                <a:latin typeface="Hiragino Sans GB W3"/>
                <a:ea typeface="Hiragino Sans GB W3"/>
                <a:cs typeface="Hiragino Sans GB W3"/>
              </a:rPr>
              <a:t>；</a:t>
            </a:r>
            <a:endParaRPr kumimoji="1" lang="en-US" altLang="zh-CN" sz="2800" dirty="0" smtClean="0">
              <a:latin typeface="Hiragino Sans GB W3"/>
              <a:ea typeface="Hiragino Sans GB W3"/>
              <a:cs typeface="Hiragino Sans GB W3"/>
            </a:endParaRPr>
          </a:p>
          <a:p>
            <a:pPr>
              <a:lnSpc>
                <a:spcPct val="120000"/>
              </a:lnSpc>
            </a:pPr>
            <a:r>
              <a:rPr kumimoji="1" lang="zh-CN" altLang="en-US" sz="2800" dirty="0" smtClean="0">
                <a:latin typeface="Hiragino Sans GB W3"/>
                <a:ea typeface="Hiragino Sans GB W3"/>
                <a:cs typeface="Hiragino Sans GB W3"/>
              </a:rPr>
              <a:t>不同的工具如</a:t>
            </a:r>
            <a:r>
              <a:rPr kumimoji="1" lang="en-US" altLang="zh-CN" sz="2800" dirty="0">
                <a:latin typeface="Hiragino Sans GB W3"/>
                <a:ea typeface="Hiragino Sans GB W3"/>
                <a:cs typeface="Hiragino Sans GB W3"/>
              </a:rPr>
              <a:t>3D</a:t>
            </a:r>
            <a:r>
              <a:rPr kumimoji="1" lang="zh-CN" altLang="en-US" sz="2800" dirty="0">
                <a:latin typeface="Hiragino Sans GB W3"/>
                <a:ea typeface="Hiragino Sans GB W3"/>
                <a:cs typeface="Hiragino Sans GB W3"/>
              </a:rPr>
              <a:t>打印机、电</a:t>
            </a:r>
            <a:r>
              <a:rPr kumimoji="1" lang="zh-CN" altLang="en-US" sz="2800" dirty="0" smtClean="0">
                <a:latin typeface="Hiragino Sans GB W3"/>
                <a:ea typeface="Hiragino Sans GB W3"/>
                <a:cs typeface="Hiragino Sans GB W3"/>
              </a:rPr>
              <a:t>子元件等吸引他们动手尝试；</a:t>
            </a:r>
            <a:endParaRPr kumimoji="1" lang="en-US" altLang="zh-CN" sz="2800" dirty="0" smtClean="0">
              <a:latin typeface="Hiragino Sans GB W3"/>
              <a:ea typeface="Hiragino Sans GB W3"/>
              <a:cs typeface="Hiragino Sans GB W3"/>
            </a:endParaRPr>
          </a:p>
          <a:p>
            <a:pPr>
              <a:lnSpc>
                <a:spcPct val="120000"/>
              </a:lnSpc>
            </a:pPr>
            <a:r>
              <a:rPr kumimoji="1" lang="zh-CN" altLang="en-US" sz="2800" dirty="0" smtClean="0">
                <a:latin typeface="Hiragino Sans GB W3"/>
                <a:ea typeface="Hiragino Sans GB W3"/>
                <a:cs typeface="Hiragino Sans GB W3"/>
              </a:rPr>
              <a:t>设计工具提供给他们以引导设计</a:t>
            </a:r>
            <a:r>
              <a:rPr kumimoji="1" lang="zh-CN" altLang="en-US" sz="2800" dirty="0">
                <a:latin typeface="Hiragino Sans GB W3"/>
                <a:ea typeface="Hiragino Sans GB W3"/>
                <a:cs typeface="Hiragino Sans GB W3"/>
              </a:rPr>
              <a:t>概念的产出，如用户旅程图（</a:t>
            </a:r>
            <a:r>
              <a:rPr kumimoji="1" lang="en-US" altLang="zh-CN" sz="2800" dirty="0">
                <a:latin typeface="Hiragino Sans GB W3"/>
                <a:ea typeface="Hiragino Sans GB W3"/>
                <a:cs typeface="Hiragino Sans GB W3"/>
              </a:rPr>
              <a:t>journey map</a:t>
            </a:r>
            <a:r>
              <a:rPr kumimoji="1" lang="zh-CN" altLang="en-US" sz="2800" dirty="0">
                <a:latin typeface="Hiragino Sans GB W3"/>
                <a:ea typeface="Hiragino Sans GB W3"/>
                <a:cs typeface="Hiragino Sans GB W3"/>
              </a:rPr>
              <a:t>）</a:t>
            </a:r>
            <a:r>
              <a:rPr kumimoji="1" lang="en-US" altLang="zh-CN" sz="2800" dirty="0">
                <a:latin typeface="Hiragino Sans GB W3"/>
                <a:ea typeface="Hiragino Sans GB W3"/>
                <a:cs typeface="Hiragino Sans GB W3"/>
              </a:rPr>
              <a:t>, </a:t>
            </a:r>
            <a:r>
              <a:rPr kumimoji="1" lang="zh-CN" altLang="en-US" sz="2800" dirty="0">
                <a:latin typeface="Hiragino Sans GB W3"/>
                <a:ea typeface="Hiragino Sans GB W3"/>
                <a:cs typeface="Hiragino Sans GB W3"/>
              </a:rPr>
              <a:t>头脑风暴（</a:t>
            </a:r>
            <a:r>
              <a:rPr kumimoji="1" lang="en-US" altLang="zh-CN" sz="2800" dirty="0">
                <a:latin typeface="Hiragino Sans GB W3"/>
                <a:ea typeface="Hiragino Sans GB W3"/>
                <a:cs typeface="Hiragino Sans GB W3"/>
              </a:rPr>
              <a:t>brainstorm</a:t>
            </a:r>
            <a:r>
              <a:rPr kumimoji="1" lang="zh-CN" altLang="en-US" sz="2800" dirty="0">
                <a:latin typeface="Hiragino Sans GB W3"/>
                <a:ea typeface="Hiragino Sans GB W3"/>
                <a:cs typeface="Hiragino Sans GB W3"/>
              </a:rPr>
              <a:t>）等。</a:t>
            </a:r>
          </a:p>
        </p:txBody>
      </p:sp>
      <p:sp>
        <p:nvSpPr>
          <p:cNvPr id="6" name="Rectangle 5"/>
          <p:cNvSpPr/>
          <p:nvPr/>
        </p:nvSpPr>
        <p:spPr>
          <a:xfrm>
            <a:off x="6156625" y="1538086"/>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latin typeface="Arial Black"/>
                <a:cs typeface="Arial Black"/>
              </a:rPr>
              <a:t>3</a:t>
            </a:r>
            <a:endParaRPr kumimoji="1" lang="zh-CN" altLang="en-US" sz="2800" dirty="0">
              <a:latin typeface="Arial Black"/>
              <a:cs typeface="Arial Black"/>
            </a:endParaRPr>
          </a:p>
        </p:txBody>
      </p:sp>
      <p:cxnSp>
        <p:nvCxnSpPr>
          <p:cNvPr id="7"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9" name="图片 8" descr="屏幕快照 2013-12-23 下午4.15.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90296" y="1942711"/>
            <a:ext cx="3787673" cy="3351923"/>
          </a:xfrm>
          <a:prstGeom prst="rect">
            <a:avLst/>
          </a:prstGeom>
        </p:spPr>
      </p:pic>
    </p:spTree>
    <p:extLst>
      <p:ext uri="{BB962C8B-B14F-4D97-AF65-F5344CB8AC3E}">
        <p14:creationId xmlns:p14="http://schemas.microsoft.com/office/powerpoint/2010/main" val="31031667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rgbClr val="595959"/>
                </a:solidFill>
                <a:latin typeface="Hiragino Sans GB W3"/>
                <a:ea typeface="Hiragino Sans GB W3"/>
                <a:cs typeface="Hiragino Sans GB W3"/>
              </a:rPr>
              <a:t>团队磨合与创意</a:t>
            </a:r>
            <a:r>
              <a:rPr kumimoji="1" lang="zh-CN" altLang="en-US" sz="2800" dirty="0" smtClean="0">
                <a:solidFill>
                  <a:srgbClr val="595959"/>
                </a:solidFill>
                <a:latin typeface="Hiragino Sans GB W3"/>
                <a:ea typeface="Hiragino Sans GB W3"/>
                <a:cs typeface="Hiragino Sans GB W3"/>
              </a:rPr>
              <a:t>推敲</a:t>
            </a:r>
            <a:r>
              <a:rPr kumimoji="1" lang="en-US" altLang="zh-CN" sz="2800" dirty="0" smtClean="0">
                <a:solidFill>
                  <a:srgbClr val="595959"/>
                </a:solidFill>
                <a:latin typeface="Hiragino Sans GB W3"/>
                <a:ea typeface="Hiragino Sans GB W3"/>
                <a:cs typeface="Hiragino Sans GB W3"/>
              </a:rPr>
              <a:t/>
            </a:r>
            <a:br>
              <a:rPr kumimoji="1" lang="en-US" altLang="zh-CN" sz="2800" dirty="0" smtClean="0">
                <a:solidFill>
                  <a:srgbClr val="595959"/>
                </a:solidFill>
                <a:latin typeface="Hiragino Sans GB W3"/>
                <a:ea typeface="Hiragino Sans GB W3"/>
                <a:cs typeface="Hiragino Sans GB W3"/>
              </a:rPr>
            </a:br>
            <a:r>
              <a:rPr kumimoji="1" lang="en-US" altLang="zh-CN" sz="2800" dirty="0" smtClean="0">
                <a:solidFill>
                  <a:srgbClr val="595959"/>
                </a:solidFill>
                <a:latin typeface="Hiragino Sans GB W3"/>
                <a:ea typeface="Hiragino Sans GB W3"/>
                <a:cs typeface="Hiragino Sans GB W3"/>
              </a:rPr>
              <a:t>Meeting </a:t>
            </a:r>
            <a:r>
              <a:rPr kumimoji="1" lang="en-US" altLang="zh-CN" sz="2800" dirty="0">
                <a:solidFill>
                  <a:srgbClr val="595959"/>
                </a:solidFill>
                <a:latin typeface="Hiragino Sans GB W3"/>
                <a:ea typeface="Hiragino Sans GB W3"/>
                <a:cs typeface="Hiragino Sans GB W3"/>
              </a:rPr>
              <a:t>with allies, tests, </a:t>
            </a:r>
            <a:r>
              <a:rPr kumimoji="1" lang="en-US" altLang="zh-CN" sz="2800" dirty="0" smtClean="0">
                <a:solidFill>
                  <a:srgbClr val="595959"/>
                </a:solidFill>
                <a:latin typeface="Hiragino Sans GB W3"/>
                <a:ea typeface="Hiragino Sans GB W3"/>
                <a:cs typeface="Hiragino Sans GB W3"/>
              </a:rPr>
              <a:t>enemies</a:t>
            </a:r>
            <a:endParaRPr kumimoji="1" lang="zh-CN" altLang="en-US" sz="2800" dirty="0">
              <a:solidFill>
                <a:srgbClr val="595959"/>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rmAutofit/>
          </a:bodyPr>
          <a:lstStyle/>
          <a:p>
            <a:r>
              <a:rPr kumimoji="1" lang="zh-CN" altLang="en-US" sz="2000" dirty="0" smtClean="0">
                <a:latin typeface="Hiragino Sans GB W3"/>
                <a:ea typeface="Hiragino Sans GB W3"/>
                <a:cs typeface="Hiragino Sans GB W3"/>
              </a:rPr>
              <a:t>在这个阶段团队</a:t>
            </a:r>
            <a:r>
              <a:rPr kumimoji="1" lang="zh-CN" altLang="en-US" sz="2000" dirty="0">
                <a:latin typeface="Hiragino Sans GB W3"/>
                <a:ea typeface="Hiragino Sans GB W3"/>
                <a:cs typeface="Hiragino Sans GB W3"/>
              </a:rPr>
              <a:t>的磨合开始，他们会遇到各样的挑战</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如何</a:t>
            </a:r>
            <a:r>
              <a:rPr kumimoji="1" lang="zh-CN" altLang="en-US" sz="2000" dirty="0">
                <a:latin typeface="Hiragino Sans GB W3"/>
                <a:ea typeface="Hiragino Sans GB W3"/>
                <a:cs typeface="Hiragino Sans GB W3"/>
              </a:rPr>
              <a:t>与来自不同学科的同学合作</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如何分工；</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如何</a:t>
            </a:r>
            <a:r>
              <a:rPr kumimoji="1" lang="zh-CN" altLang="en-US" sz="2000" dirty="0">
                <a:latin typeface="Hiragino Sans GB W3"/>
                <a:ea typeface="Hiragino Sans GB W3"/>
                <a:cs typeface="Hiragino Sans GB W3"/>
              </a:rPr>
              <a:t>利用有限的少量的研发时间</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将何种技术</a:t>
            </a:r>
            <a:r>
              <a:rPr kumimoji="1" lang="zh-CN" altLang="en-US" sz="2000" dirty="0">
                <a:latin typeface="Hiragino Sans GB W3"/>
                <a:ea typeface="Hiragino Sans GB W3"/>
                <a:cs typeface="Hiragino Sans GB W3"/>
              </a:rPr>
              <a:t>上的方式运用到设计中。</a:t>
            </a:r>
          </a:p>
        </p:txBody>
      </p:sp>
      <p:sp>
        <p:nvSpPr>
          <p:cNvPr id="6" name="Rectangle 5"/>
          <p:cNvSpPr/>
          <p:nvPr/>
        </p:nvSpPr>
        <p:spPr>
          <a:xfrm>
            <a:off x="6249298" y="1556260"/>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latin typeface="Arial Black"/>
                <a:cs typeface="Arial Black"/>
              </a:rPr>
              <a:t>4</a:t>
            </a:r>
            <a:endParaRPr kumimoji="1" lang="zh-CN" altLang="en-US" sz="2800" dirty="0">
              <a:latin typeface="Arial Black"/>
              <a:cs typeface="Arial Black"/>
            </a:endParaRPr>
          </a:p>
        </p:txBody>
      </p:sp>
      <p:cxnSp>
        <p:nvCxnSpPr>
          <p:cNvPr id="9"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图片 6" descr="屏幕快照 2013-12-23 下午4.36.3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5009" y="1993867"/>
            <a:ext cx="4154900" cy="4601942"/>
          </a:xfrm>
          <a:prstGeom prst="rect">
            <a:avLst/>
          </a:prstGeom>
        </p:spPr>
      </p:pic>
    </p:spTree>
    <p:extLst>
      <p:ext uri="{BB962C8B-B14F-4D97-AF65-F5344CB8AC3E}">
        <p14:creationId xmlns:p14="http://schemas.microsoft.com/office/powerpoint/2010/main" val="22942689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rgbClr val="595959"/>
                </a:solidFill>
                <a:latin typeface="Hiragino Sans GB W3"/>
                <a:ea typeface="Hiragino Sans GB W3"/>
                <a:cs typeface="Hiragino Sans GB W3"/>
              </a:rPr>
              <a:t>跨</a:t>
            </a:r>
            <a:r>
              <a:rPr kumimoji="1" lang="zh-CN" altLang="en-US" sz="2800" dirty="0" smtClean="0">
                <a:solidFill>
                  <a:srgbClr val="595959"/>
                </a:solidFill>
                <a:latin typeface="Hiragino Sans GB W3"/>
                <a:ea typeface="Hiragino Sans GB W3"/>
                <a:cs typeface="Hiragino Sans GB W3"/>
              </a:rPr>
              <a:t>越第二道门槛</a:t>
            </a:r>
            <a:r>
              <a:rPr kumimoji="1" lang="en-US" altLang="zh-CN" sz="2800" dirty="0" smtClean="0">
                <a:solidFill>
                  <a:srgbClr val="595959"/>
                </a:solidFill>
                <a:latin typeface="Hiragino Sans GB W3"/>
                <a:ea typeface="Hiragino Sans GB W3"/>
                <a:cs typeface="Hiragino Sans GB W3"/>
              </a:rPr>
              <a:t/>
            </a:r>
            <a:br>
              <a:rPr kumimoji="1" lang="en-US" altLang="zh-CN" sz="2800" dirty="0" smtClean="0">
                <a:solidFill>
                  <a:srgbClr val="595959"/>
                </a:solidFill>
                <a:latin typeface="Hiragino Sans GB W3"/>
                <a:ea typeface="Hiragino Sans GB W3"/>
                <a:cs typeface="Hiragino Sans GB W3"/>
              </a:rPr>
            </a:br>
            <a:r>
              <a:rPr kumimoji="1" lang="en-US" altLang="zh-CN" sz="2800" dirty="0" smtClean="0">
                <a:solidFill>
                  <a:srgbClr val="595959"/>
                </a:solidFill>
                <a:latin typeface="Hiragino Sans GB W3"/>
                <a:ea typeface="Hiragino Sans GB W3"/>
                <a:cs typeface="Hiragino Sans GB W3"/>
              </a:rPr>
              <a:t>The </a:t>
            </a:r>
            <a:r>
              <a:rPr kumimoji="1" lang="en-US" altLang="zh-CN" sz="2800" dirty="0">
                <a:solidFill>
                  <a:srgbClr val="595959"/>
                </a:solidFill>
                <a:latin typeface="Hiragino Sans GB W3"/>
                <a:ea typeface="Hiragino Sans GB W3"/>
                <a:cs typeface="Hiragino Sans GB W3"/>
              </a:rPr>
              <a:t>second </a:t>
            </a:r>
            <a:r>
              <a:rPr kumimoji="1" lang="en-US" altLang="zh-CN" sz="2800" dirty="0" smtClean="0">
                <a:solidFill>
                  <a:srgbClr val="595959"/>
                </a:solidFill>
                <a:latin typeface="Hiragino Sans GB W3"/>
                <a:ea typeface="Hiragino Sans GB W3"/>
                <a:cs typeface="Hiragino Sans GB W3"/>
              </a:rPr>
              <a:t>threshold</a:t>
            </a:r>
            <a:endParaRPr kumimoji="1" lang="zh-CN" altLang="en-US" sz="2800" dirty="0">
              <a:solidFill>
                <a:srgbClr val="595959"/>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rmAutofit/>
          </a:bodyPr>
          <a:lstStyle/>
          <a:p>
            <a:r>
              <a:rPr kumimoji="1" lang="zh-CN" altLang="en-US" sz="2000" dirty="0" smtClean="0">
                <a:latin typeface="Hiragino Sans GB W3"/>
                <a:ea typeface="Hiragino Sans GB W3"/>
                <a:cs typeface="Hiragino Sans GB W3"/>
              </a:rPr>
              <a:t>第一阶</a:t>
            </a:r>
            <a:r>
              <a:rPr kumimoji="1" lang="zh-CN" altLang="en-US" sz="2000" dirty="0">
                <a:latin typeface="Hiragino Sans GB W3"/>
                <a:ea typeface="Hiragino Sans GB W3"/>
                <a:cs typeface="Hiragino Sans GB W3"/>
              </a:rPr>
              <a:t>段的成果汇报需要展示团队的设计概念，典型用户，产品特点等</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a:latin typeface="Hiragino Sans GB W3"/>
                <a:ea typeface="Hiragino Sans GB W3"/>
                <a:cs typeface="Hiragino Sans GB W3"/>
              </a:rPr>
              <a:t>活动中会邀请来自设计公司、移动互联网企业、投资人以及</a:t>
            </a:r>
            <a:r>
              <a:rPr kumimoji="1" lang="zh-CN" altLang="en-US" sz="2000" dirty="0" smtClean="0">
                <a:latin typeface="Hiragino Sans GB W3"/>
                <a:ea typeface="Hiragino Sans GB W3"/>
                <a:cs typeface="Hiragino Sans GB W3"/>
              </a:rPr>
              <a:t>学校的教师等到现场观摩，</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同时进</a:t>
            </a:r>
            <a:r>
              <a:rPr kumimoji="1" lang="zh-CN" altLang="en-US" sz="2000" dirty="0">
                <a:latin typeface="Hiragino Sans GB W3"/>
                <a:ea typeface="Hiragino Sans GB W3"/>
                <a:cs typeface="Hiragino Sans GB W3"/>
              </a:rPr>
              <a:t>行第一轮来自设计、技术、商业领域的导师点评（</a:t>
            </a:r>
            <a:r>
              <a:rPr kumimoji="1" lang="en-US" altLang="zh-CN" sz="2000" dirty="0">
                <a:latin typeface="Hiragino Sans GB W3"/>
                <a:ea typeface="Hiragino Sans GB W3"/>
                <a:cs typeface="Hiragino Sans GB W3"/>
              </a:rPr>
              <a:t>Mentor review</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p:txBody>
      </p:sp>
      <p:sp>
        <p:nvSpPr>
          <p:cNvPr id="6" name="Rectangle 5"/>
          <p:cNvSpPr/>
          <p:nvPr/>
        </p:nvSpPr>
        <p:spPr>
          <a:xfrm>
            <a:off x="6249298" y="1638190"/>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latin typeface="Arial Black"/>
                <a:cs typeface="Arial Black"/>
              </a:rPr>
              <a:t>5</a:t>
            </a:r>
            <a:endParaRPr kumimoji="1" lang="zh-CN" altLang="en-US" sz="2800" dirty="0">
              <a:latin typeface="Arial Black"/>
              <a:cs typeface="Arial Black"/>
            </a:endParaRPr>
          </a:p>
        </p:txBody>
      </p:sp>
      <p:cxnSp>
        <p:nvCxnSpPr>
          <p:cNvPr id="9"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图片 6" descr="屏幕快照 2013-12-23 下午4.48.47.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31993" y="2007522"/>
            <a:ext cx="3889484" cy="4699017"/>
          </a:xfrm>
          <a:prstGeom prst="rect">
            <a:avLst/>
          </a:prstGeom>
        </p:spPr>
      </p:pic>
    </p:spTree>
    <p:extLst>
      <p:ext uri="{BB962C8B-B14F-4D97-AF65-F5344CB8AC3E}">
        <p14:creationId xmlns:p14="http://schemas.microsoft.com/office/powerpoint/2010/main" val="29768066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smtClean="0">
                <a:solidFill>
                  <a:srgbClr val="595959"/>
                </a:solidFill>
                <a:latin typeface="Hiragino Sans GB W3"/>
                <a:ea typeface="Hiragino Sans GB W3"/>
                <a:cs typeface="Hiragino Sans GB W3"/>
              </a:rPr>
              <a:t>开发</a:t>
            </a:r>
            <a:r>
              <a:rPr kumimoji="1" lang="en-US" altLang="zh-CN" sz="2800" dirty="0">
                <a:solidFill>
                  <a:srgbClr val="595959"/>
                </a:solidFill>
                <a:latin typeface="Hiragino Sans GB W3"/>
                <a:ea typeface="Hiragino Sans GB W3"/>
                <a:cs typeface="Hiragino Sans GB W3"/>
              </a:rPr>
              <a:t>/</a:t>
            </a:r>
            <a:r>
              <a:rPr kumimoji="1" lang="zh-CN" altLang="en-US" sz="2800" dirty="0" smtClean="0">
                <a:solidFill>
                  <a:srgbClr val="595959"/>
                </a:solidFill>
                <a:latin typeface="Hiragino Sans GB W3"/>
                <a:ea typeface="Hiragino Sans GB W3"/>
                <a:cs typeface="Hiragino Sans GB W3"/>
              </a:rPr>
              <a:t>奖</a:t>
            </a:r>
            <a:r>
              <a:rPr kumimoji="1" lang="zh-CN" altLang="en-US" sz="2800" dirty="0">
                <a:solidFill>
                  <a:srgbClr val="595959"/>
                </a:solidFill>
                <a:latin typeface="Hiragino Sans GB W3"/>
                <a:ea typeface="Hiragino Sans GB W3"/>
                <a:cs typeface="Hiragino Sans GB W3"/>
              </a:rPr>
              <a:t>励</a:t>
            </a:r>
            <a:r>
              <a:rPr kumimoji="1" lang="en-US" altLang="zh-CN" sz="2800" dirty="0">
                <a:solidFill>
                  <a:srgbClr val="595959"/>
                </a:solidFill>
                <a:latin typeface="Hiragino Sans GB W3"/>
                <a:ea typeface="Hiragino Sans GB W3"/>
                <a:cs typeface="Hiragino Sans GB W3"/>
              </a:rPr>
              <a:t/>
            </a:r>
            <a:br>
              <a:rPr kumimoji="1" lang="en-US" altLang="zh-CN" sz="2800" dirty="0">
                <a:solidFill>
                  <a:srgbClr val="595959"/>
                </a:solidFill>
                <a:latin typeface="Hiragino Sans GB W3"/>
                <a:ea typeface="Hiragino Sans GB W3"/>
                <a:cs typeface="Hiragino Sans GB W3"/>
              </a:rPr>
            </a:br>
            <a:r>
              <a:rPr kumimoji="1" lang="en-US" altLang="zh-CN" sz="2800" dirty="0" smtClean="0">
                <a:solidFill>
                  <a:srgbClr val="595959"/>
                </a:solidFill>
                <a:latin typeface="Hiragino Sans GB W3"/>
                <a:ea typeface="Hiragino Sans GB W3"/>
                <a:cs typeface="Hiragino Sans GB W3"/>
              </a:rPr>
              <a:t>Development/</a:t>
            </a:r>
            <a:r>
              <a:rPr kumimoji="1" lang="en-US" altLang="zh-CN" sz="2800" dirty="0">
                <a:solidFill>
                  <a:srgbClr val="595959"/>
                </a:solidFill>
                <a:latin typeface="Hiragino Sans GB W3"/>
                <a:ea typeface="Hiragino Sans GB W3"/>
                <a:cs typeface="Hiragino Sans GB W3"/>
              </a:rPr>
              <a:t>Reward</a:t>
            </a:r>
            <a:endParaRPr kumimoji="1" lang="zh-CN" altLang="en-US" sz="2800" dirty="0">
              <a:solidFill>
                <a:srgbClr val="595959"/>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Autofit/>
          </a:bodyPr>
          <a:lstStyle/>
          <a:p>
            <a:r>
              <a:rPr kumimoji="1" lang="zh-CN" altLang="en-US" sz="2000" dirty="0" smtClean="0">
                <a:latin typeface="Hiragino Sans GB W3"/>
                <a:ea typeface="Hiragino Sans GB W3"/>
                <a:cs typeface="Hiragino Sans GB W3"/>
              </a:rPr>
              <a:t>在开发</a:t>
            </a:r>
            <a:r>
              <a:rPr kumimoji="1" lang="zh-CN" altLang="en-US" sz="2000" dirty="0">
                <a:latin typeface="Hiragino Sans GB W3"/>
                <a:ea typeface="Hiragino Sans GB W3"/>
                <a:cs typeface="Hiragino Sans GB W3"/>
              </a:rPr>
              <a:t>的过程中每个团队都会遇到很多意料之外的问题，如发现需要改变设计方案，需要通过另外的技术手段去实现设计等</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a:latin typeface="Hiragino Sans GB W3"/>
                <a:ea typeface="Hiragino Sans GB W3"/>
                <a:cs typeface="Hiragino Sans GB W3"/>
              </a:rPr>
              <a:t>在经过了开发阶段，每个团队都得到了产品原型。</a:t>
            </a:r>
            <a:endParaRPr kumimoji="1" lang="en-US" altLang="zh-CN" sz="2000" dirty="0">
              <a:latin typeface="Hiragino Sans GB W3"/>
              <a:ea typeface="Hiragino Sans GB W3"/>
              <a:cs typeface="Hiragino Sans GB W3"/>
            </a:endParaRPr>
          </a:p>
          <a:p>
            <a:r>
              <a:rPr kumimoji="1" lang="zh-CN" altLang="en-US" sz="2000" dirty="0">
                <a:latin typeface="Hiragino Sans GB W3"/>
                <a:ea typeface="Hiragino Sans GB W3"/>
                <a:cs typeface="Hiragino Sans GB W3"/>
              </a:rPr>
              <a:t>在开发过程中他们得到了开源硬件供应商的技术和硬件支持，并由专业导师进行技术实现方面的辅导。</a:t>
            </a:r>
          </a:p>
          <a:p>
            <a:endParaRPr kumimoji="1" lang="en-US" altLang="zh-CN" sz="2000" dirty="0" smtClean="0">
              <a:latin typeface="Hiragino Sans GB W3"/>
              <a:ea typeface="Hiragino Sans GB W3"/>
              <a:cs typeface="Hiragino Sans GB W3"/>
            </a:endParaRPr>
          </a:p>
        </p:txBody>
      </p:sp>
      <p:sp>
        <p:nvSpPr>
          <p:cNvPr id="6" name="Rectangle 5"/>
          <p:cNvSpPr/>
          <p:nvPr/>
        </p:nvSpPr>
        <p:spPr>
          <a:xfrm>
            <a:off x="6249298" y="1556260"/>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latin typeface="Arial Black"/>
                <a:cs typeface="Arial Black"/>
              </a:rPr>
              <a:t>6</a:t>
            </a:r>
            <a:endParaRPr kumimoji="1" lang="zh-CN" altLang="en-US" sz="2800" dirty="0">
              <a:latin typeface="Arial Black"/>
              <a:cs typeface="Arial Black"/>
            </a:endParaRPr>
          </a:p>
        </p:txBody>
      </p:sp>
      <p:cxnSp>
        <p:nvCxnSpPr>
          <p:cNvPr id="7"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8" name="图片 7" descr="屏幕快照 2013-12-23 下午4.58.1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5050" y="2020870"/>
            <a:ext cx="4240994" cy="4560621"/>
          </a:xfrm>
          <a:prstGeom prst="rect">
            <a:avLst/>
          </a:prstGeom>
        </p:spPr>
      </p:pic>
    </p:spTree>
    <p:extLst>
      <p:ext uri="{BB962C8B-B14F-4D97-AF65-F5344CB8AC3E}">
        <p14:creationId xmlns:p14="http://schemas.microsoft.com/office/powerpoint/2010/main" val="5254808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rgbClr val="595959"/>
                </a:solidFill>
                <a:latin typeface="Hiragino Sans GB W3"/>
                <a:ea typeface="Hiragino Sans GB W3"/>
                <a:cs typeface="Hiragino Sans GB W3"/>
              </a:rPr>
              <a:t>跨</a:t>
            </a:r>
            <a:r>
              <a:rPr kumimoji="1" lang="zh-CN" altLang="en-US" sz="2800" dirty="0" smtClean="0">
                <a:solidFill>
                  <a:srgbClr val="595959"/>
                </a:solidFill>
                <a:latin typeface="Hiragino Sans GB W3"/>
                <a:ea typeface="Hiragino Sans GB W3"/>
                <a:cs typeface="Hiragino Sans GB W3"/>
              </a:rPr>
              <a:t>越第三道门槛</a:t>
            </a:r>
            <a:r>
              <a:rPr kumimoji="1" lang="en-US" altLang="zh-CN" sz="2800" dirty="0" smtClean="0">
                <a:solidFill>
                  <a:srgbClr val="595959"/>
                </a:solidFill>
                <a:latin typeface="Hiragino Sans GB W3"/>
                <a:ea typeface="Hiragino Sans GB W3"/>
                <a:cs typeface="Hiragino Sans GB W3"/>
              </a:rPr>
              <a:t/>
            </a:r>
            <a:br>
              <a:rPr kumimoji="1" lang="en-US" altLang="zh-CN" sz="2800" dirty="0" smtClean="0">
                <a:solidFill>
                  <a:srgbClr val="595959"/>
                </a:solidFill>
                <a:latin typeface="Hiragino Sans GB W3"/>
                <a:ea typeface="Hiragino Sans GB W3"/>
                <a:cs typeface="Hiragino Sans GB W3"/>
              </a:rPr>
            </a:br>
            <a:r>
              <a:rPr kumimoji="1" lang="en-US" altLang="zh-CN" sz="2800" dirty="0" smtClean="0">
                <a:solidFill>
                  <a:srgbClr val="595959"/>
                </a:solidFill>
                <a:latin typeface="Hiragino Sans GB W3"/>
                <a:ea typeface="Hiragino Sans GB W3"/>
                <a:cs typeface="Hiragino Sans GB W3"/>
              </a:rPr>
              <a:t>The </a:t>
            </a:r>
            <a:r>
              <a:rPr kumimoji="1" lang="en-US" altLang="zh-CN" sz="2800" dirty="0">
                <a:solidFill>
                  <a:srgbClr val="595959"/>
                </a:solidFill>
                <a:latin typeface="Hiragino Sans GB W3"/>
                <a:ea typeface="Hiragino Sans GB W3"/>
                <a:cs typeface="Hiragino Sans GB W3"/>
              </a:rPr>
              <a:t>third </a:t>
            </a:r>
            <a:r>
              <a:rPr kumimoji="1" lang="en-US" altLang="zh-CN" sz="2800" dirty="0" smtClean="0">
                <a:solidFill>
                  <a:srgbClr val="595959"/>
                </a:solidFill>
                <a:latin typeface="Hiragino Sans GB W3"/>
                <a:ea typeface="Hiragino Sans GB W3"/>
                <a:cs typeface="Hiragino Sans GB W3"/>
              </a:rPr>
              <a:t>threshold</a:t>
            </a:r>
            <a:endParaRPr kumimoji="1" lang="zh-CN" altLang="en-US" sz="2800" dirty="0">
              <a:solidFill>
                <a:srgbClr val="595959"/>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rmAutofit/>
          </a:bodyPr>
          <a:lstStyle/>
          <a:p>
            <a:r>
              <a:rPr kumimoji="1" lang="zh-CN" altLang="en-US" sz="2000" dirty="0" smtClean="0">
                <a:latin typeface="Hiragino Sans GB W3"/>
                <a:ea typeface="Hiragino Sans GB W3"/>
                <a:cs typeface="Hiragino Sans GB W3"/>
              </a:rPr>
              <a:t>第二次汇报需要展示团队</a:t>
            </a:r>
            <a:r>
              <a:rPr kumimoji="1" lang="zh-CN" altLang="en-US" sz="2000" dirty="0">
                <a:latin typeface="Hiragino Sans GB W3"/>
                <a:ea typeface="Hiragino Sans GB W3"/>
                <a:cs typeface="Hiragino Sans GB W3"/>
              </a:rPr>
              <a:t>的最终成果</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第二轮来自设计</a:t>
            </a:r>
            <a:r>
              <a:rPr kumimoji="1" lang="zh-CN" altLang="en-US" sz="2000" dirty="0">
                <a:latin typeface="Hiragino Sans GB W3"/>
                <a:ea typeface="Hiragino Sans GB W3"/>
                <a:cs typeface="Hiragino Sans GB W3"/>
              </a:rPr>
              <a:t>、技术、商业领域的域的导师点评（</a:t>
            </a:r>
            <a:r>
              <a:rPr kumimoji="1" lang="en-US" altLang="zh-CN" sz="2000" dirty="0">
                <a:latin typeface="Hiragino Sans GB W3"/>
                <a:ea typeface="Hiragino Sans GB W3"/>
                <a:cs typeface="Hiragino Sans GB W3"/>
              </a:rPr>
              <a:t>Mentor review</a:t>
            </a:r>
            <a:r>
              <a:rPr kumimoji="1" lang="zh-CN" altLang="en-US" sz="2000" dirty="0" smtClean="0">
                <a:latin typeface="Hiragino Sans GB W3"/>
                <a:ea typeface="Hiragino Sans GB W3"/>
                <a:cs typeface="Hiragino Sans GB W3"/>
              </a:rPr>
              <a:t>），</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校园创客在</a:t>
            </a:r>
            <a:r>
              <a:rPr kumimoji="1" lang="zh-CN" altLang="en-US" sz="2000" dirty="0">
                <a:latin typeface="Hiragino Sans GB W3"/>
                <a:ea typeface="Hiragino Sans GB W3"/>
                <a:cs typeface="Hiragino Sans GB W3"/>
              </a:rPr>
              <a:t>未知世界中的旅途就要结束，即将回到已知世界。</a:t>
            </a:r>
          </a:p>
        </p:txBody>
      </p:sp>
      <p:sp>
        <p:nvSpPr>
          <p:cNvPr id="6" name="Rectangle 5"/>
          <p:cNvSpPr/>
          <p:nvPr/>
        </p:nvSpPr>
        <p:spPr>
          <a:xfrm>
            <a:off x="6181019" y="925054"/>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latin typeface="Arial Black"/>
                <a:cs typeface="Arial Black"/>
              </a:rPr>
              <a:t>7</a:t>
            </a:r>
            <a:endParaRPr kumimoji="1" lang="zh-CN" altLang="en-US" sz="2800" dirty="0">
              <a:latin typeface="Arial Black"/>
              <a:cs typeface="Arial Black"/>
            </a:endParaRPr>
          </a:p>
        </p:txBody>
      </p:sp>
      <p:cxnSp>
        <p:nvCxnSpPr>
          <p:cNvPr id="8"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9" name="图片 8" descr="屏幕快照 2013-12-23 下午5.05.26.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09437" y="1600200"/>
            <a:ext cx="3577362" cy="4615596"/>
          </a:xfrm>
          <a:prstGeom prst="rect">
            <a:avLst/>
          </a:prstGeom>
        </p:spPr>
      </p:pic>
    </p:spTree>
    <p:extLst>
      <p:ext uri="{BB962C8B-B14F-4D97-AF65-F5344CB8AC3E}">
        <p14:creationId xmlns:p14="http://schemas.microsoft.com/office/powerpoint/2010/main" val="25755442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550" y="274638"/>
            <a:ext cx="7170249" cy="1143000"/>
          </a:xfrm>
        </p:spPr>
        <p:txBody>
          <a:bodyPr>
            <a:normAutofit/>
          </a:bodyPr>
          <a:lstStyle/>
          <a:p>
            <a:pPr algn="l"/>
            <a:r>
              <a:rPr kumimoji="1" lang="zh-CN" altLang="en-US" sz="2800" dirty="0">
                <a:solidFill>
                  <a:srgbClr val="595959"/>
                </a:solidFill>
                <a:latin typeface="Hiragino Sans GB W3"/>
                <a:ea typeface="Hiragino Sans GB W3"/>
                <a:cs typeface="Hiragino Sans GB W3"/>
              </a:rPr>
              <a:t>伴随成果和经验的回归</a:t>
            </a:r>
            <a:r>
              <a:rPr kumimoji="1" lang="en-US" altLang="zh-CN" sz="2800" dirty="0">
                <a:solidFill>
                  <a:srgbClr val="595959"/>
                </a:solidFill>
                <a:latin typeface="Hiragino Sans GB W3"/>
                <a:ea typeface="Hiragino Sans GB W3"/>
                <a:cs typeface="Hiragino Sans GB W3"/>
              </a:rPr>
              <a:t/>
            </a:r>
            <a:br>
              <a:rPr kumimoji="1" lang="en-US" altLang="zh-CN" sz="2800" dirty="0">
                <a:solidFill>
                  <a:srgbClr val="595959"/>
                </a:solidFill>
                <a:latin typeface="Hiragino Sans GB W3"/>
                <a:ea typeface="Hiragino Sans GB W3"/>
                <a:cs typeface="Hiragino Sans GB W3"/>
              </a:rPr>
            </a:br>
            <a:r>
              <a:rPr kumimoji="1" lang="en-US" altLang="zh-CN" sz="2800" dirty="0" smtClean="0">
                <a:solidFill>
                  <a:srgbClr val="595959"/>
                </a:solidFill>
                <a:latin typeface="Hiragino Sans GB W3"/>
                <a:ea typeface="Hiragino Sans GB W3"/>
                <a:cs typeface="Hiragino Sans GB W3"/>
              </a:rPr>
              <a:t>Return </a:t>
            </a:r>
            <a:r>
              <a:rPr kumimoji="1" lang="en-US" altLang="zh-CN" sz="2800" dirty="0">
                <a:solidFill>
                  <a:srgbClr val="595959"/>
                </a:solidFill>
                <a:latin typeface="Hiragino Sans GB W3"/>
                <a:ea typeface="Hiragino Sans GB W3"/>
                <a:cs typeface="Hiragino Sans GB W3"/>
              </a:rPr>
              <a:t>with </a:t>
            </a:r>
            <a:r>
              <a:rPr kumimoji="1" lang="en-US" altLang="zh-CN" sz="2800" dirty="0" smtClean="0">
                <a:solidFill>
                  <a:srgbClr val="595959"/>
                </a:solidFill>
                <a:latin typeface="Hiragino Sans GB W3"/>
                <a:ea typeface="Hiragino Sans GB W3"/>
                <a:cs typeface="Hiragino Sans GB W3"/>
              </a:rPr>
              <a:t>elixir</a:t>
            </a:r>
            <a:endParaRPr kumimoji="1" lang="en-US" altLang="zh-CN" sz="2800" dirty="0">
              <a:solidFill>
                <a:srgbClr val="595959"/>
              </a:solidFill>
              <a:latin typeface="Hiragino Sans GB W3"/>
              <a:ea typeface="Hiragino Sans GB W3"/>
              <a:cs typeface="Hiragino Sans GB W3"/>
            </a:endParaRPr>
          </a:p>
        </p:txBody>
      </p:sp>
      <p:sp>
        <p:nvSpPr>
          <p:cNvPr id="3" name="Content Placeholder 2"/>
          <p:cNvSpPr>
            <a:spLocks noGrp="1"/>
          </p:cNvSpPr>
          <p:nvPr>
            <p:ph idx="1"/>
          </p:nvPr>
        </p:nvSpPr>
        <p:spPr>
          <a:xfrm>
            <a:off x="457200" y="1600200"/>
            <a:ext cx="3855474" cy="4525963"/>
          </a:xfrm>
        </p:spPr>
        <p:txBody>
          <a:bodyPr>
            <a:normAutofit/>
          </a:bodyPr>
          <a:lstStyle/>
          <a:p>
            <a:r>
              <a:rPr kumimoji="1" lang="zh-CN" altLang="en-US" sz="2000" dirty="0" smtClean="0">
                <a:latin typeface="Hiragino Sans GB W3"/>
                <a:ea typeface="Hiragino Sans GB W3"/>
                <a:cs typeface="Hiragino Sans GB W3"/>
              </a:rPr>
              <a:t>参与</a:t>
            </a:r>
            <a:r>
              <a:rPr kumimoji="1" lang="zh-CN" altLang="en-US" sz="2000" dirty="0">
                <a:latin typeface="Hiragino Sans GB W3"/>
                <a:ea typeface="Hiragino Sans GB W3"/>
                <a:cs typeface="Hiragino Sans GB W3"/>
              </a:rPr>
              <a:t>者在这个过程里面得到了很</a:t>
            </a:r>
            <a:r>
              <a:rPr kumimoji="1" lang="zh-CN" altLang="en-US" sz="2000" dirty="0" smtClean="0">
                <a:latin typeface="Hiragino Sans GB W3"/>
                <a:ea typeface="Hiragino Sans GB W3"/>
                <a:cs typeface="Hiragino Sans GB W3"/>
              </a:rPr>
              <a:t>多的体验：</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在短期的创客活动中</a:t>
            </a:r>
            <a:r>
              <a:rPr kumimoji="1" lang="zh-CN" altLang="en-US" sz="2000" dirty="0">
                <a:latin typeface="Hiragino Sans GB W3"/>
                <a:ea typeface="Hiragino Sans GB W3"/>
                <a:cs typeface="Hiragino Sans GB W3"/>
              </a:rPr>
              <a:t>他的某些观点会被改变，在多次参与之后他会在某些能力上得到提</a:t>
            </a:r>
            <a:r>
              <a:rPr kumimoji="1" lang="zh-CN" altLang="en-US" sz="2000" dirty="0" smtClean="0">
                <a:latin typeface="Hiragino Sans GB W3"/>
                <a:ea typeface="Hiragino Sans GB W3"/>
                <a:cs typeface="Hiragino Sans GB W3"/>
              </a:rPr>
              <a:t>升，</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与</a:t>
            </a:r>
            <a:r>
              <a:rPr kumimoji="1" lang="zh-CN" altLang="en-US" sz="2000" dirty="0">
                <a:latin typeface="Hiragino Sans GB W3"/>
                <a:ea typeface="Hiragino Sans GB W3"/>
                <a:cs typeface="Hiragino Sans GB W3"/>
              </a:rPr>
              <a:t>此同时校园创客团队也受到媒体的关注和宣传并有机会得到商业合作的</a:t>
            </a:r>
            <a:r>
              <a:rPr kumimoji="1" lang="zh-CN" altLang="en-US" sz="2000" dirty="0" smtClean="0">
                <a:latin typeface="Hiragino Sans GB W3"/>
                <a:ea typeface="Hiragino Sans GB W3"/>
                <a:cs typeface="Hiragino Sans GB W3"/>
              </a:rPr>
              <a:t>机会，</a:t>
            </a:r>
            <a:endParaRPr kumimoji="1" lang="en-US" altLang="zh-CN" sz="2000" dirty="0" smtClean="0">
              <a:latin typeface="Hiragino Sans GB W3"/>
              <a:ea typeface="Hiragino Sans GB W3"/>
              <a:cs typeface="Hiragino Sans GB W3"/>
            </a:endParaRPr>
          </a:p>
          <a:p>
            <a:r>
              <a:rPr kumimoji="1" lang="zh-CN" altLang="en-US" sz="2000" dirty="0" smtClean="0">
                <a:latin typeface="Hiragino Sans GB W3"/>
                <a:ea typeface="Hiragino Sans GB W3"/>
                <a:cs typeface="Hiragino Sans GB W3"/>
              </a:rPr>
              <a:t>同时他们的作品也将进入到新的舞台进行展示。</a:t>
            </a:r>
            <a:endParaRPr kumimoji="1" lang="zh-CN" altLang="en-US" sz="2000" dirty="0">
              <a:latin typeface="Hiragino Sans GB W3"/>
              <a:ea typeface="Hiragino Sans GB W3"/>
              <a:cs typeface="Hiragino Sans GB W3"/>
            </a:endParaRPr>
          </a:p>
        </p:txBody>
      </p:sp>
      <p:sp>
        <p:nvSpPr>
          <p:cNvPr id="6" name="Rectangle 5"/>
          <p:cNvSpPr/>
          <p:nvPr/>
        </p:nvSpPr>
        <p:spPr>
          <a:xfrm>
            <a:off x="6249298" y="1638190"/>
            <a:ext cx="1338828" cy="369332"/>
          </a:xfrm>
          <a:prstGeom prst="rect">
            <a:avLst/>
          </a:prstGeom>
        </p:spPr>
        <p:txBody>
          <a:bodyPr wrap="none">
            <a:spAutoFit/>
          </a:bodyPr>
          <a:lstStyle/>
          <a:p>
            <a:r>
              <a:rPr kumimoji="1" lang="zh-CN" altLang="en-US" dirty="0" smtClean="0">
                <a:latin typeface="Hiragino Sans GB W3"/>
                <a:ea typeface="Hiragino Sans GB W3"/>
                <a:cs typeface="Hiragino Sans GB W3"/>
              </a:rPr>
              <a:t>支持与介入</a:t>
            </a:r>
            <a:endParaRPr kumimoji="1" lang="en-US" altLang="zh-CN" dirty="0" smtClean="0">
              <a:latin typeface="Hiragino Sans GB W3"/>
              <a:ea typeface="Hiragino Sans GB W3"/>
              <a:cs typeface="Hiragino Sans GB W3"/>
            </a:endParaRPr>
          </a:p>
        </p:txBody>
      </p:sp>
      <p:sp>
        <p:nvSpPr>
          <p:cNvPr id="4" name="Oval 3"/>
          <p:cNvSpPr/>
          <p:nvPr/>
        </p:nvSpPr>
        <p:spPr>
          <a:xfrm>
            <a:off x="628814" y="549422"/>
            <a:ext cx="725845" cy="72584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latin typeface="Arial Black"/>
                <a:cs typeface="Arial Black"/>
              </a:rPr>
              <a:t>8</a:t>
            </a:r>
            <a:endParaRPr kumimoji="1" lang="zh-CN" altLang="en-US" sz="2800" dirty="0">
              <a:latin typeface="Arial Black"/>
              <a:cs typeface="Arial Black"/>
            </a:endParaRPr>
          </a:p>
        </p:txBody>
      </p:sp>
      <p:cxnSp>
        <p:nvCxnSpPr>
          <p:cNvPr id="8" name="Straight Connector 4"/>
          <p:cNvCxnSpPr/>
          <p:nvPr/>
        </p:nvCxnSpPr>
        <p:spPr>
          <a:xfrm>
            <a:off x="4652155" y="1722752"/>
            <a:ext cx="0" cy="419999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0" name="图片 9" descr="屏幕快照 2013-12-23 下午5.37.3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65736" y="2007522"/>
            <a:ext cx="4246831" cy="4118641"/>
          </a:xfrm>
          <a:prstGeom prst="rect">
            <a:avLst/>
          </a:prstGeom>
        </p:spPr>
      </p:pic>
    </p:spTree>
    <p:extLst>
      <p:ext uri="{BB962C8B-B14F-4D97-AF65-F5344CB8AC3E}">
        <p14:creationId xmlns:p14="http://schemas.microsoft.com/office/powerpoint/2010/main" val="27668548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kumimoji="1" lang="zh-CN" altLang="en-US" sz="3200" dirty="0" smtClean="0">
                <a:latin typeface="华文细黑"/>
                <a:ea typeface="华文细黑"/>
                <a:cs typeface="华文细黑"/>
              </a:rPr>
              <a:t>目标与挑战</a:t>
            </a:r>
            <a:endParaRPr kumimoji="1" lang="zh-CN" altLang="en-US" sz="3200" b="0" i="0" dirty="0">
              <a:latin typeface="华文细黑"/>
              <a:ea typeface="华文细黑"/>
              <a:cs typeface="华文细黑"/>
            </a:endParaRPr>
          </a:p>
        </p:txBody>
      </p:sp>
      <p:sp>
        <p:nvSpPr>
          <p:cNvPr id="3" name="Content Placeholder 2"/>
          <p:cNvSpPr>
            <a:spLocks noGrp="1"/>
          </p:cNvSpPr>
          <p:nvPr>
            <p:ph idx="1"/>
          </p:nvPr>
        </p:nvSpPr>
        <p:spPr/>
        <p:txBody>
          <a:bodyPr>
            <a:noAutofit/>
          </a:bodyPr>
          <a:lstStyle/>
          <a:p>
            <a:pPr>
              <a:lnSpc>
                <a:spcPct val="150000"/>
              </a:lnSpc>
            </a:pPr>
            <a:r>
              <a:rPr lang="zh-CN" altLang="en-US" sz="2200" dirty="0" smtClean="0">
                <a:latin typeface="微软雅黑"/>
                <a:ea typeface="微软雅黑"/>
                <a:cs typeface="微软雅黑"/>
              </a:rPr>
              <a:t>探索参与式创</a:t>
            </a:r>
            <a:r>
              <a:rPr lang="zh-CN" altLang="en-US" sz="2200" dirty="0" smtClean="0">
                <a:latin typeface="微软雅黑"/>
                <a:ea typeface="微软雅黑"/>
                <a:cs typeface="微软雅黑"/>
              </a:rPr>
              <a:t>新模式，</a:t>
            </a:r>
            <a:endParaRPr lang="en-US" altLang="zh-CN" sz="2200" dirty="0" smtClean="0">
              <a:latin typeface="微软雅黑"/>
              <a:ea typeface="微软雅黑"/>
              <a:cs typeface="微软雅黑"/>
            </a:endParaRPr>
          </a:p>
          <a:p>
            <a:pPr>
              <a:lnSpc>
                <a:spcPct val="150000"/>
              </a:lnSpc>
            </a:pPr>
            <a:r>
              <a:rPr lang="zh-CN" altLang="en-US" sz="2200" dirty="0" smtClean="0">
                <a:latin typeface="微软雅黑"/>
                <a:ea typeface="微软雅黑"/>
                <a:cs typeface="微软雅黑"/>
              </a:rPr>
              <a:t>问题导学和项目驱动</a:t>
            </a:r>
            <a:endParaRPr lang="en-US" altLang="zh-CN" sz="2200" dirty="0" smtClean="0">
              <a:latin typeface="微软雅黑"/>
              <a:ea typeface="微软雅黑"/>
              <a:cs typeface="微软雅黑"/>
            </a:endParaRPr>
          </a:p>
          <a:p>
            <a:pPr>
              <a:lnSpc>
                <a:spcPct val="150000"/>
              </a:lnSpc>
            </a:pPr>
            <a:r>
              <a:rPr lang="zh-CN" altLang="en-US" sz="2200" dirty="0" smtClean="0">
                <a:latin typeface="微软雅黑"/>
                <a:ea typeface="微软雅黑"/>
                <a:cs typeface="微软雅黑"/>
              </a:rPr>
              <a:t>汇聚学生团队</a:t>
            </a:r>
            <a:r>
              <a:rPr lang="zh-CN" altLang="en-US" sz="2200" dirty="0">
                <a:latin typeface="微软雅黑"/>
                <a:ea typeface="微软雅黑"/>
                <a:cs typeface="微软雅黑"/>
              </a:rPr>
              <a:t>的</a:t>
            </a:r>
            <a:r>
              <a:rPr lang="zh-CN" altLang="en-US" sz="2200" dirty="0" smtClean="0">
                <a:latin typeface="微软雅黑"/>
                <a:ea typeface="微软雅黑"/>
                <a:cs typeface="微软雅黑"/>
              </a:rPr>
              <a:t>力量，</a:t>
            </a:r>
            <a:endParaRPr lang="en-US" altLang="zh-CN" sz="2200" dirty="0" smtClean="0">
              <a:latin typeface="微软雅黑"/>
              <a:ea typeface="微软雅黑"/>
              <a:cs typeface="微软雅黑"/>
            </a:endParaRPr>
          </a:p>
          <a:p>
            <a:pPr>
              <a:lnSpc>
                <a:spcPct val="150000"/>
              </a:lnSpc>
            </a:pPr>
            <a:r>
              <a:rPr lang="zh-CN" altLang="en-US" sz="2200" dirty="0" smtClean="0">
                <a:latin typeface="微软雅黑"/>
                <a:ea typeface="微软雅黑"/>
                <a:cs typeface="微软雅黑"/>
              </a:rPr>
              <a:t>激发清华</a:t>
            </a:r>
            <a:r>
              <a:rPr lang="zh-CN" altLang="en-US" sz="2200" dirty="0">
                <a:latin typeface="微软雅黑"/>
                <a:ea typeface="微软雅黑"/>
                <a:cs typeface="微软雅黑"/>
              </a:rPr>
              <a:t>学生的学术志</a:t>
            </a:r>
            <a:r>
              <a:rPr lang="zh-CN" altLang="en-US" sz="2200" dirty="0" smtClean="0">
                <a:latin typeface="微软雅黑"/>
                <a:ea typeface="微软雅黑"/>
                <a:cs typeface="微软雅黑"/>
              </a:rPr>
              <a:t>趣，</a:t>
            </a:r>
            <a:endParaRPr lang="en-US" altLang="zh-CN" sz="2200" dirty="0" smtClean="0">
              <a:latin typeface="微软雅黑"/>
              <a:ea typeface="微软雅黑"/>
              <a:cs typeface="微软雅黑"/>
            </a:endParaRPr>
          </a:p>
          <a:p>
            <a:pPr>
              <a:lnSpc>
                <a:spcPct val="150000"/>
              </a:lnSpc>
            </a:pPr>
            <a:r>
              <a:rPr lang="zh-CN" altLang="en-US" sz="2200" dirty="0" smtClean="0">
                <a:latin typeface="微软雅黑"/>
                <a:ea typeface="微软雅黑"/>
                <a:cs typeface="微软雅黑"/>
              </a:rPr>
              <a:t>提升学生团队创新的品质和层次，</a:t>
            </a:r>
            <a:endParaRPr lang="en-US" altLang="zh-CN" sz="2200" dirty="0" smtClean="0">
              <a:latin typeface="微软雅黑"/>
              <a:ea typeface="微软雅黑"/>
              <a:cs typeface="微软雅黑"/>
            </a:endParaRPr>
          </a:p>
          <a:p>
            <a:pPr>
              <a:lnSpc>
                <a:spcPct val="150000"/>
              </a:lnSpc>
            </a:pPr>
            <a:r>
              <a:rPr lang="zh-CN" altLang="en-US" sz="2200" dirty="0" smtClean="0">
                <a:latin typeface="微软雅黑"/>
                <a:ea typeface="微软雅黑"/>
                <a:cs typeface="微软雅黑"/>
              </a:rPr>
              <a:t>产生出促进产业发展的</a:t>
            </a:r>
            <a:r>
              <a:rPr lang="zh-CN" altLang="en-US" sz="2200" dirty="0">
                <a:latin typeface="微软雅黑"/>
                <a:ea typeface="微软雅黑"/>
                <a:cs typeface="微软雅黑"/>
              </a:rPr>
              <a:t>成果。</a:t>
            </a:r>
            <a:endParaRPr lang="en-US" altLang="zh-CN" sz="2200" dirty="0" smtClean="0">
              <a:latin typeface="微软雅黑"/>
              <a:ea typeface="微软雅黑"/>
              <a:cs typeface="微软雅黑"/>
            </a:endParaRPr>
          </a:p>
        </p:txBody>
      </p:sp>
    </p:spTree>
    <p:extLst>
      <p:ext uri="{BB962C8B-B14F-4D97-AF65-F5344CB8AC3E}">
        <p14:creationId xmlns:p14="http://schemas.microsoft.com/office/powerpoint/2010/main" val="3488598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254" y="163258"/>
            <a:ext cx="9237198" cy="6527474"/>
          </a:xfrm>
          <a:prstGeom prst="rect">
            <a:avLst/>
          </a:prstGeom>
        </p:spPr>
      </p:pic>
      <p:sp>
        <p:nvSpPr>
          <p:cNvPr id="3" name="Rectangle 2"/>
          <p:cNvSpPr/>
          <p:nvPr/>
        </p:nvSpPr>
        <p:spPr>
          <a:xfrm>
            <a:off x="840377" y="753878"/>
            <a:ext cx="2956963" cy="369332"/>
          </a:xfrm>
          <a:prstGeom prst="rect">
            <a:avLst/>
          </a:prstGeom>
        </p:spPr>
        <p:txBody>
          <a:bodyPr wrap="none">
            <a:spAutoFit/>
          </a:bodyPr>
          <a:lstStyle/>
          <a:p>
            <a:r>
              <a:rPr lang="zh-CN" altLang="en-US" dirty="0" smtClean="0">
                <a:latin typeface="Hiragino Sans GB W3"/>
                <a:ea typeface="Hiragino Sans GB W3"/>
                <a:cs typeface="Hiragino Sans GB W3"/>
              </a:rPr>
              <a:t>创客的“英雄之旅”全局图</a:t>
            </a:r>
            <a:endParaRPr lang="zh-CN" altLang="en-US" dirty="0">
              <a:latin typeface="Hiragino Sans GB W3"/>
              <a:ea typeface="Hiragino Sans GB W3"/>
              <a:cs typeface="Hiragino Sans GB W3"/>
            </a:endParaRPr>
          </a:p>
        </p:txBody>
      </p:sp>
      <p:cxnSp>
        <p:nvCxnSpPr>
          <p:cNvPr id="5" name="Straight Connector 4"/>
          <p:cNvCxnSpPr/>
          <p:nvPr/>
        </p:nvCxnSpPr>
        <p:spPr>
          <a:xfrm>
            <a:off x="3994919" y="3320680"/>
            <a:ext cx="1534473"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80424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4404" y="3244334"/>
            <a:ext cx="2990445" cy="369332"/>
          </a:xfrm>
          <a:prstGeom prst="rect">
            <a:avLst/>
          </a:prstGeom>
        </p:spPr>
        <p:txBody>
          <a:bodyPr wrap="none">
            <a:spAutoFit/>
          </a:bodyPr>
          <a:lstStyle/>
          <a:p>
            <a:r>
              <a:rPr lang="en-US" altLang="zh-CN" dirty="0" err="1" smtClean="0">
                <a:solidFill>
                  <a:srgbClr val="A6A6A6"/>
                </a:solidFill>
                <a:latin typeface="Hiragino Sans GB W3"/>
                <a:ea typeface="Hiragino Sans GB W3"/>
                <a:cs typeface="Hiragino Sans GB W3"/>
              </a:rPr>
              <a:t>Designow</a:t>
            </a:r>
            <a:r>
              <a:rPr lang="zh-CN" altLang="en-US" dirty="0" smtClean="0">
                <a:solidFill>
                  <a:srgbClr val="A6A6A6"/>
                </a:solidFill>
                <a:latin typeface="Hiragino Sans GB W3"/>
                <a:ea typeface="Hiragino Sans GB W3"/>
                <a:cs typeface="Hiragino Sans GB W3"/>
              </a:rPr>
              <a:t>的一次活动视频</a:t>
            </a:r>
            <a:endParaRPr lang="zh-CN" altLang="en-US" dirty="0">
              <a:solidFill>
                <a:srgbClr val="A6A6A6"/>
              </a:solidFill>
              <a:latin typeface="Hiragino Sans GB W3"/>
              <a:ea typeface="Hiragino Sans GB W3"/>
              <a:cs typeface="Hiragino Sans GB W3"/>
            </a:endParaRPr>
          </a:p>
        </p:txBody>
      </p:sp>
    </p:spTree>
    <p:extLst>
      <p:ext uri="{BB962C8B-B14F-4D97-AF65-F5344CB8AC3E}">
        <p14:creationId xmlns:p14="http://schemas.microsoft.com/office/powerpoint/2010/main" val="22195110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01638"/>
            <a:ext cx="9201206" cy="6083514"/>
            <a:chOff x="0" y="401638"/>
            <a:chExt cx="7525722" cy="4975743"/>
          </a:xfrm>
        </p:grpSpPr>
        <p:pic>
          <p:nvPicPr>
            <p:cNvPr id="23553" name="Picture 5"/>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1926" y="401638"/>
              <a:ext cx="2524501" cy="1784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401638"/>
              <a:ext cx="2631926" cy="168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60309" y="2090904"/>
              <a:ext cx="2596118" cy="16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2067629"/>
              <a:ext cx="2631926" cy="168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631926" y="3756896"/>
              <a:ext cx="2524501" cy="162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56427" y="3856571"/>
              <a:ext cx="2369295" cy="152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93545" y="401638"/>
              <a:ext cx="2632177" cy="168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66160" y="2090904"/>
              <a:ext cx="2750673" cy="176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2" descr="Designow.pdf"/>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419" y="4839294"/>
            <a:ext cx="3463730" cy="1222493"/>
          </a:xfrm>
          <a:prstGeom prst="rect">
            <a:avLst/>
          </a:prstGeom>
        </p:spPr>
      </p:pic>
      <p:sp>
        <p:nvSpPr>
          <p:cNvPr id="14" name="TextBox 13"/>
          <p:cNvSpPr txBox="1"/>
          <p:nvPr/>
        </p:nvSpPr>
        <p:spPr>
          <a:xfrm>
            <a:off x="233318" y="5830954"/>
            <a:ext cx="2749471" cy="400110"/>
          </a:xfrm>
          <a:prstGeom prst="rect">
            <a:avLst/>
          </a:prstGeom>
          <a:solidFill>
            <a:schemeClr val="tx1">
              <a:lumMod val="50000"/>
              <a:lumOff val="50000"/>
            </a:schemeClr>
          </a:solidFill>
          <a:ln>
            <a:noFill/>
          </a:ln>
        </p:spPr>
        <p:txBody>
          <a:bodyPr wrap="none" rtlCol="0">
            <a:spAutoFit/>
          </a:bodyPr>
          <a:lstStyle/>
          <a:p>
            <a:r>
              <a:rPr kumimoji="1" lang="zh-CN" altLang="en-US" sz="2000" dirty="0" smtClean="0">
                <a:solidFill>
                  <a:schemeClr val="bg1"/>
                </a:solidFill>
                <a:latin typeface="微软雅黑"/>
                <a:ea typeface="微软雅黑"/>
                <a:cs typeface="微软雅黑"/>
              </a:rPr>
              <a:t>设计＋科技创新工作坊</a:t>
            </a:r>
            <a:endParaRPr kumimoji="1" lang="zh-CN" altLang="en-US" sz="20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1097280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8-28 at 8.57.14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030140"/>
          </a:xfrm>
          <a:prstGeom prst="rect">
            <a:avLst/>
          </a:prstGeom>
        </p:spPr>
      </p:pic>
    </p:spTree>
    <p:extLst>
      <p:ext uri="{BB962C8B-B14F-4D97-AF65-F5344CB8AC3E}">
        <p14:creationId xmlns:p14="http://schemas.microsoft.com/office/powerpoint/2010/main" val="33512261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1547" y="-1"/>
            <a:ext cx="9242660" cy="7534626"/>
            <a:chOff x="-21547" y="-1"/>
            <a:chExt cx="9242660" cy="7534626"/>
          </a:xfrm>
        </p:grpSpPr>
        <p:pic>
          <p:nvPicPr>
            <p:cNvPr id="9" name="Picture 8" descr="图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688024"/>
              <a:ext cx="3185246" cy="1789212"/>
            </a:xfrm>
            <a:prstGeom prst="rect">
              <a:avLst/>
            </a:prstGeom>
          </p:spPr>
        </p:pic>
        <p:pic>
          <p:nvPicPr>
            <p:cNvPr id="10" name="Picture 1"/>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140543" y="3595416"/>
              <a:ext cx="2863558" cy="195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11" descr="图4.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547" y="5427389"/>
              <a:ext cx="3162090" cy="2107236"/>
            </a:xfrm>
            <a:prstGeom prst="rect">
              <a:avLst/>
            </a:prstGeom>
          </p:spPr>
        </p:pic>
        <p:pic>
          <p:nvPicPr>
            <p:cNvPr id="5" name="Picture 4" descr="YQXU4764.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62091" y="1859502"/>
              <a:ext cx="2842010" cy="1894674"/>
            </a:xfrm>
            <a:prstGeom prst="rect">
              <a:avLst/>
            </a:prstGeom>
          </p:spPr>
        </p:pic>
        <p:pic>
          <p:nvPicPr>
            <p:cNvPr id="3" name="Picture 2" descr="1 (1).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32829" y="-1"/>
              <a:ext cx="3293097" cy="1859503"/>
            </a:xfrm>
            <a:prstGeom prst="rect">
              <a:avLst/>
            </a:prstGeom>
          </p:spPr>
        </p:pic>
        <p:pic>
          <p:nvPicPr>
            <p:cNvPr id="2" name="Picture 1" descr="图8.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1"/>
              <a:ext cx="3032055" cy="1859503"/>
            </a:xfrm>
            <a:prstGeom prst="rect">
              <a:avLst/>
            </a:prstGeom>
          </p:spPr>
        </p:pic>
        <p:pic>
          <p:nvPicPr>
            <p:cNvPr id="4" name="Picture 3" descr="图11.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1859501"/>
              <a:ext cx="3368308" cy="1894673"/>
            </a:xfrm>
            <a:prstGeom prst="rect">
              <a:avLst/>
            </a:prstGeom>
          </p:spPr>
        </p:pic>
        <p:pic>
          <p:nvPicPr>
            <p:cNvPr id="6" name="Picture 5" descr="图3.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70964" y="1859502"/>
              <a:ext cx="3372560" cy="1894674"/>
            </a:xfrm>
            <a:prstGeom prst="rect">
              <a:avLst/>
            </a:prstGeom>
          </p:spPr>
        </p:pic>
        <p:pic>
          <p:nvPicPr>
            <p:cNvPr id="7" name="Picture 6" descr="图10.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25926" y="-1"/>
              <a:ext cx="2818074" cy="1877982"/>
            </a:xfrm>
            <a:prstGeom prst="rect">
              <a:avLst/>
            </a:prstGeom>
          </p:spPr>
        </p:pic>
        <p:pic>
          <p:nvPicPr>
            <p:cNvPr id="11" name="Picture 10" descr="图2.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04101" y="3754175"/>
              <a:ext cx="3139422" cy="2092129"/>
            </a:xfrm>
            <a:prstGeom prst="rect">
              <a:avLst/>
            </a:prstGeom>
          </p:spPr>
        </p:pic>
        <p:pic>
          <p:nvPicPr>
            <p:cNvPr id="13" name="Picture 12" descr="图14.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507099" y="5427389"/>
              <a:ext cx="2714014" cy="1751387"/>
            </a:xfrm>
            <a:prstGeom prst="rect">
              <a:avLst/>
            </a:prstGeom>
          </p:spPr>
        </p:pic>
        <p:pic>
          <p:nvPicPr>
            <p:cNvPr id="8" name="Picture 1"/>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032829" y="5427389"/>
              <a:ext cx="3768397" cy="16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648718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kumimoji="1" lang="zh-CN" altLang="en-US" sz="3200" dirty="0" smtClean="0">
                <a:latin typeface="Hiragino Sans GB W3"/>
                <a:ea typeface="Hiragino Sans GB W3"/>
                <a:cs typeface="Hiragino Sans GB W3"/>
              </a:rPr>
              <a:t>社会影响力</a:t>
            </a:r>
            <a:endParaRPr kumimoji="1" lang="zh-CN" altLang="en-US" sz="3200" dirty="0">
              <a:latin typeface="Hiragino Sans GB W3"/>
              <a:ea typeface="Hiragino Sans GB W3"/>
              <a:cs typeface="Hiragino Sans GB W3"/>
            </a:endParaRPr>
          </a:p>
        </p:txBody>
      </p:sp>
      <p:sp>
        <p:nvSpPr>
          <p:cNvPr id="3" name="Content Placeholder 2"/>
          <p:cNvSpPr>
            <a:spLocks noGrp="1"/>
          </p:cNvSpPr>
          <p:nvPr>
            <p:ph idx="1"/>
          </p:nvPr>
        </p:nvSpPr>
        <p:spPr>
          <a:xfrm>
            <a:off x="457200" y="1600201"/>
            <a:ext cx="7916257" cy="595948"/>
          </a:xfrm>
        </p:spPr>
        <p:txBody>
          <a:bodyPr>
            <a:normAutofit/>
          </a:bodyPr>
          <a:lstStyle/>
          <a:p>
            <a:r>
              <a:rPr kumimoji="1" lang="zh-CN" altLang="en-US" sz="2800" dirty="0" smtClean="0">
                <a:latin typeface="Hiragino Sans GB W3"/>
                <a:ea typeface="Hiragino Sans GB W3"/>
                <a:cs typeface="Hiragino Sans GB W3"/>
              </a:rPr>
              <a:t>持续让学生获得社会关注</a:t>
            </a:r>
            <a:endParaRPr kumimoji="1" lang="zh-CN" altLang="en-US" sz="2800" dirty="0">
              <a:latin typeface="Hiragino Sans GB W3"/>
              <a:ea typeface="Hiragino Sans GB W3"/>
              <a:cs typeface="Hiragino Sans GB W3"/>
            </a:endParaRPr>
          </a:p>
        </p:txBody>
      </p:sp>
      <p:grpSp>
        <p:nvGrpSpPr>
          <p:cNvPr id="4" name="Group 3"/>
          <p:cNvGrpSpPr/>
          <p:nvPr/>
        </p:nvGrpSpPr>
        <p:grpSpPr>
          <a:xfrm>
            <a:off x="43056" y="2312015"/>
            <a:ext cx="9079416" cy="3983287"/>
            <a:chOff x="-4148624" y="967148"/>
            <a:chExt cx="13228040" cy="5803355"/>
          </a:xfrm>
        </p:grpSpPr>
        <p:pic>
          <p:nvPicPr>
            <p:cNvPr id="5" name="Picture 4" descr="Screen Shot 2013-11-30 at 10.34.50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336" y="4012234"/>
              <a:ext cx="4413231" cy="2758269"/>
            </a:xfrm>
            <a:prstGeom prst="rect">
              <a:avLst/>
            </a:prstGeom>
          </p:spPr>
        </p:pic>
        <p:pic>
          <p:nvPicPr>
            <p:cNvPr id="6" name="Picture 5" descr="Screen Shot 2013-11-30 at 10.34.2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782" y="967148"/>
              <a:ext cx="4413231" cy="2758269"/>
            </a:xfrm>
            <a:prstGeom prst="rect">
              <a:avLst/>
            </a:prstGeom>
          </p:spPr>
        </p:pic>
        <p:pic>
          <p:nvPicPr>
            <p:cNvPr id="7" name="Picture 6" descr="Screen Shot 2013-11-30 at 10.36.07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4607" y="967148"/>
              <a:ext cx="4413231" cy="2758269"/>
            </a:xfrm>
            <a:prstGeom prst="rect">
              <a:avLst/>
            </a:prstGeom>
          </p:spPr>
        </p:pic>
        <p:pic>
          <p:nvPicPr>
            <p:cNvPr id="8" name="Picture 7" descr="Screen Shot 2013-11-30 at 10.35.03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6185" y="4012234"/>
              <a:ext cx="4413231" cy="2758269"/>
            </a:xfrm>
            <a:prstGeom prst="rect">
              <a:avLst/>
            </a:prstGeom>
          </p:spPr>
        </p:pic>
        <p:pic>
          <p:nvPicPr>
            <p:cNvPr id="9" name="Picture 8" descr="Screen Shot 2013-11-30 at 10.37.14 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48624" y="4012234"/>
              <a:ext cx="4413231" cy="2758269"/>
            </a:xfrm>
            <a:prstGeom prst="rect">
              <a:avLst/>
            </a:prstGeom>
          </p:spPr>
        </p:pic>
        <p:pic>
          <p:nvPicPr>
            <p:cNvPr id="10" name="Picture 9" descr="Screen Shot 2013-11-30 at 10.38.53 AM.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27095" y="967148"/>
              <a:ext cx="4413230" cy="2758269"/>
            </a:xfrm>
            <a:prstGeom prst="rect">
              <a:avLst/>
            </a:prstGeom>
          </p:spPr>
        </p:pic>
      </p:grpSp>
    </p:spTree>
    <p:extLst>
      <p:ext uri="{BB962C8B-B14F-4D97-AF65-F5344CB8AC3E}">
        <p14:creationId xmlns:p14="http://schemas.microsoft.com/office/powerpoint/2010/main" val="236284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kumimoji="1" lang="zh-CN" altLang="en-US" sz="3200" dirty="0" smtClean="0">
                <a:solidFill>
                  <a:schemeClr val="tx1">
                    <a:lumMod val="50000"/>
                    <a:lumOff val="50000"/>
                  </a:schemeClr>
                </a:solidFill>
                <a:latin typeface="Hiragino Sans GB W3"/>
                <a:ea typeface="Hiragino Sans GB W3"/>
                <a:cs typeface="Hiragino Sans GB W3"/>
              </a:rPr>
              <a:t>实现的目标</a:t>
            </a:r>
            <a:endParaRPr kumimoji="1" lang="zh-CN" altLang="en-US" sz="3200" dirty="0">
              <a:solidFill>
                <a:schemeClr val="tx1">
                  <a:lumMod val="50000"/>
                  <a:lumOff val="50000"/>
                </a:schemeClr>
              </a:solidFill>
              <a:latin typeface="Hiragino Sans GB W3"/>
              <a:ea typeface="Hiragino Sans GB W3"/>
              <a:cs typeface="Hiragino Sans GB W3"/>
            </a:endParaRPr>
          </a:p>
        </p:txBody>
      </p:sp>
      <p:sp>
        <p:nvSpPr>
          <p:cNvPr id="3" name="Content Placeholder 2"/>
          <p:cNvSpPr>
            <a:spLocks noGrp="1"/>
          </p:cNvSpPr>
          <p:nvPr>
            <p:ph idx="1"/>
          </p:nvPr>
        </p:nvSpPr>
        <p:spPr>
          <a:xfrm>
            <a:off x="5486395" y="1600200"/>
            <a:ext cx="3643545" cy="3496733"/>
          </a:xfrm>
        </p:spPr>
        <p:txBody>
          <a:bodyPr>
            <a:normAutofit lnSpcReduction="10000"/>
          </a:bodyPr>
          <a:lstStyle/>
          <a:p>
            <a:r>
              <a:rPr kumimoji="1" lang="zh-CN" altLang="en-US" dirty="0">
                <a:latin typeface="Hiragino Sans GB W3"/>
                <a:ea typeface="Hiragino Sans GB W3"/>
                <a:cs typeface="Hiragino Sans GB W3"/>
              </a:rPr>
              <a:t>共同的愿景</a:t>
            </a:r>
            <a:endParaRPr kumimoji="1" lang="en-US" altLang="zh-CN" dirty="0">
              <a:latin typeface="Hiragino Sans GB W3"/>
              <a:ea typeface="Hiragino Sans GB W3"/>
              <a:cs typeface="Hiragino Sans GB W3"/>
            </a:endParaRPr>
          </a:p>
          <a:p>
            <a:r>
              <a:rPr kumimoji="1" lang="zh-CN" altLang="en-US" dirty="0" smtClean="0">
                <a:latin typeface="Hiragino Sans GB W3"/>
                <a:ea typeface="Hiragino Sans GB W3"/>
                <a:cs typeface="Hiragino Sans GB W3"/>
              </a:rPr>
              <a:t>跨</a:t>
            </a:r>
            <a:r>
              <a:rPr kumimoji="1" lang="zh-CN" altLang="en-US" dirty="0">
                <a:latin typeface="Hiragino Sans GB W3"/>
                <a:ea typeface="Hiragino Sans GB W3"/>
                <a:cs typeface="Hiragino Sans GB W3"/>
              </a:rPr>
              <a:t>界的团队</a:t>
            </a:r>
            <a:endParaRPr kumimoji="1" lang="en-US" altLang="zh-CN" dirty="0">
              <a:latin typeface="Hiragino Sans GB W3"/>
              <a:ea typeface="Hiragino Sans GB W3"/>
              <a:cs typeface="Hiragino Sans GB W3"/>
            </a:endParaRPr>
          </a:p>
          <a:p>
            <a:r>
              <a:rPr kumimoji="1" lang="zh-CN" altLang="en-US" dirty="0" smtClean="0">
                <a:latin typeface="Hiragino Sans GB W3"/>
                <a:ea typeface="Hiragino Sans GB W3"/>
                <a:cs typeface="Hiragino Sans GB W3"/>
              </a:rPr>
              <a:t>开放的平台</a:t>
            </a:r>
            <a:endParaRPr kumimoji="1" lang="en-US" altLang="zh-CN" dirty="0" smtClean="0">
              <a:latin typeface="Hiragino Sans GB W3"/>
              <a:ea typeface="Hiragino Sans GB W3"/>
              <a:cs typeface="Hiragino Sans GB W3"/>
            </a:endParaRPr>
          </a:p>
          <a:p>
            <a:r>
              <a:rPr kumimoji="1" lang="zh-CN" altLang="en-US" dirty="0" smtClean="0">
                <a:latin typeface="Hiragino Sans GB W3"/>
                <a:ea typeface="Hiragino Sans GB W3"/>
                <a:cs typeface="Hiragino Sans GB W3"/>
              </a:rPr>
              <a:t>凝聚的资源</a:t>
            </a:r>
            <a:endParaRPr kumimoji="1" lang="en-US" altLang="zh-CN" dirty="0" smtClean="0">
              <a:latin typeface="Hiragino Sans GB W3"/>
              <a:ea typeface="Hiragino Sans GB W3"/>
              <a:cs typeface="Hiragino Sans GB W3"/>
            </a:endParaRPr>
          </a:p>
          <a:p>
            <a:r>
              <a:rPr kumimoji="1" lang="zh-CN" altLang="en-US" dirty="0" smtClean="0">
                <a:latin typeface="Hiragino Sans GB W3"/>
                <a:ea typeface="Hiragino Sans GB W3"/>
                <a:cs typeface="Hiragino Sans GB W3"/>
              </a:rPr>
              <a:t>精益的过</a:t>
            </a:r>
            <a:r>
              <a:rPr kumimoji="1" lang="zh-CN" altLang="en-US" dirty="0" smtClean="0">
                <a:latin typeface="Hiragino Sans GB W3"/>
                <a:ea typeface="Hiragino Sans GB W3"/>
                <a:cs typeface="Hiragino Sans GB W3"/>
              </a:rPr>
              <a:t>程</a:t>
            </a:r>
            <a:endParaRPr kumimoji="1" lang="en-US" altLang="zh-CN" dirty="0" smtClean="0">
              <a:latin typeface="Hiragino Sans GB W3"/>
              <a:ea typeface="Hiragino Sans GB W3"/>
              <a:cs typeface="Hiragino Sans GB W3"/>
            </a:endParaRPr>
          </a:p>
          <a:p>
            <a:r>
              <a:rPr kumimoji="1" lang="zh-CN" altLang="en-US" dirty="0" smtClean="0">
                <a:latin typeface="Hiragino Sans GB W3"/>
                <a:ea typeface="Hiragino Sans GB W3"/>
                <a:cs typeface="Hiragino Sans GB W3"/>
              </a:rPr>
              <a:t>持续的影响</a:t>
            </a:r>
            <a:endParaRPr kumimoji="1" lang="en-US" altLang="zh-CN" dirty="0" smtClean="0">
              <a:latin typeface="Hiragino Sans GB W3"/>
              <a:ea typeface="Hiragino Sans GB W3"/>
              <a:cs typeface="Hiragino Sans GB W3"/>
            </a:endParaRPr>
          </a:p>
        </p:txBody>
      </p:sp>
      <p:pic>
        <p:nvPicPr>
          <p:cNvPr id="4" name="Picture 3"/>
          <p:cNvPicPr>
            <a:picLocks noChangeAspect="1"/>
          </p:cNvPicPr>
          <p:nvPr/>
        </p:nvPicPr>
        <p:blipFill>
          <a:blip r:embed="rId2"/>
          <a:stretch>
            <a:fillRect/>
          </a:stretch>
        </p:blipFill>
        <p:spPr>
          <a:xfrm>
            <a:off x="536568" y="2331389"/>
            <a:ext cx="3793725" cy="900906"/>
          </a:xfrm>
          <a:prstGeom prst="rect">
            <a:avLst/>
          </a:prstGeom>
        </p:spPr>
      </p:pic>
      <p:sp>
        <p:nvSpPr>
          <p:cNvPr id="5" name="Rectangle 4"/>
          <p:cNvSpPr/>
          <p:nvPr/>
        </p:nvSpPr>
        <p:spPr>
          <a:xfrm>
            <a:off x="457200" y="3461269"/>
            <a:ext cx="4345805" cy="461665"/>
          </a:xfrm>
          <a:prstGeom prst="rect">
            <a:avLst/>
          </a:prstGeom>
        </p:spPr>
        <p:txBody>
          <a:bodyPr wrap="none">
            <a:spAutoFit/>
          </a:bodyPr>
          <a:lstStyle/>
          <a:p>
            <a:r>
              <a:rPr kumimoji="1" lang="zh-CN" altLang="en-US" sz="2400" dirty="0">
                <a:solidFill>
                  <a:schemeClr val="accent6"/>
                </a:solidFill>
                <a:latin typeface="Hiragino Sans GB W6"/>
                <a:ea typeface="Hiragino Sans GB W6"/>
                <a:cs typeface="Hiragino Sans GB W6"/>
              </a:rPr>
              <a:t>让学习者</a:t>
            </a:r>
            <a:r>
              <a:rPr kumimoji="1" lang="en-US" altLang="zh-CN" sz="2400" dirty="0">
                <a:solidFill>
                  <a:schemeClr val="accent6"/>
                </a:solidFill>
                <a:latin typeface="Hiragino Sans GB W6"/>
                <a:ea typeface="Hiragino Sans GB W6"/>
                <a:cs typeface="Hiragino Sans GB W6"/>
              </a:rPr>
              <a:t>/</a:t>
            </a:r>
            <a:r>
              <a:rPr kumimoji="1" lang="zh-CN" altLang="en-US" sz="2400" dirty="0">
                <a:solidFill>
                  <a:schemeClr val="accent6"/>
                </a:solidFill>
                <a:latin typeface="Hiragino Sans GB W6"/>
                <a:ea typeface="Hiragino Sans GB W6"/>
                <a:cs typeface="Hiragino Sans GB W6"/>
              </a:rPr>
              <a:t>参与者成为“英雄”</a:t>
            </a:r>
            <a:endParaRPr kumimoji="1" lang="en-US" altLang="zh-CN" sz="2400" dirty="0">
              <a:solidFill>
                <a:schemeClr val="accent6"/>
              </a:solidFill>
              <a:latin typeface="Hiragino Sans GB W6"/>
              <a:ea typeface="Hiragino Sans GB W6"/>
              <a:cs typeface="Hiragino Sans GB W6"/>
            </a:endParaRPr>
          </a:p>
        </p:txBody>
      </p:sp>
      <p:sp>
        <p:nvSpPr>
          <p:cNvPr id="6" name="TextBox 5"/>
          <p:cNvSpPr txBox="1"/>
          <p:nvPr/>
        </p:nvSpPr>
        <p:spPr>
          <a:xfrm>
            <a:off x="2675469" y="1477915"/>
            <a:ext cx="2980255" cy="3477875"/>
          </a:xfrm>
          <a:prstGeom prst="rect">
            <a:avLst/>
          </a:prstGeom>
          <a:noFill/>
        </p:spPr>
        <p:txBody>
          <a:bodyPr wrap="square" rtlCol="0">
            <a:spAutoFit/>
          </a:bodyPr>
          <a:lstStyle/>
          <a:p>
            <a:r>
              <a:rPr kumimoji="1" lang="zh-CN" altLang="en-US" sz="22000" dirty="0" smtClean="0">
                <a:solidFill>
                  <a:schemeClr val="bg1">
                    <a:lumMod val="85000"/>
                  </a:schemeClr>
                </a:solidFill>
                <a:latin typeface="Hiragino Sans GB W3"/>
                <a:ea typeface="Hiragino Sans GB W3"/>
                <a:cs typeface="Hiragino Sans GB W3"/>
              </a:rPr>
              <a:t>｛</a:t>
            </a:r>
            <a:endParaRPr kumimoji="1" lang="zh-CN" altLang="en-US" sz="22000" dirty="0">
              <a:solidFill>
                <a:schemeClr val="bg1">
                  <a:lumMod val="85000"/>
                </a:schemeClr>
              </a:solidFill>
              <a:latin typeface="Hiragino Sans GB W3"/>
              <a:ea typeface="Hiragino Sans GB W3"/>
              <a:cs typeface="Hiragino Sans GB W3"/>
            </a:endParaRPr>
          </a:p>
        </p:txBody>
      </p:sp>
    </p:spTree>
    <p:extLst>
      <p:ext uri="{BB962C8B-B14F-4D97-AF65-F5344CB8AC3E}">
        <p14:creationId xmlns:p14="http://schemas.microsoft.com/office/powerpoint/2010/main" val="27307596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kumimoji="1" lang="zh-CN" altLang="en-US" sz="3200" dirty="0" smtClean="0">
                <a:latin typeface="Hiragino Sans GB W3"/>
                <a:ea typeface="Hiragino Sans GB W3"/>
                <a:cs typeface="Hiragino Sans GB W3"/>
              </a:rPr>
              <a:t>下一步计划</a:t>
            </a:r>
            <a:endParaRPr kumimoji="1" lang="zh-CN" altLang="en-US" sz="3200" dirty="0">
              <a:latin typeface="Hiragino Sans GB W3"/>
              <a:ea typeface="Hiragino Sans GB W3"/>
              <a:cs typeface="Hiragino Sans GB W3"/>
            </a:endParaRPr>
          </a:p>
        </p:txBody>
      </p:sp>
      <p:sp>
        <p:nvSpPr>
          <p:cNvPr id="3" name="Content Placeholder 2"/>
          <p:cNvSpPr>
            <a:spLocks noGrp="1"/>
          </p:cNvSpPr>
          <p:nvPr>
            <p:ph idx="1"/>
          </p:nvPr>
        </p:nvSpPr>
        <p:spPr/>
        <p:txBody>
          <a:bodyPr>
            <a:normAutofit/>
          </a:bodyPr>
          <a:lstStyle/>
          <a:p>
            <a:pPr>
              <a:lnSpc>
                <a:spcPct val="150000"/>
              </a:lnSpc>
            </a:pPr>
            <a:r>
              <a:rPr kumimoji="1" lang="zh-CN" altLang="en-US" sz="2800" dirty="0" smtClean="0">
                <a:latin typeface="Hiragino Sans GB W3"/>
                <a:ea typeface="Hiragino Sans GB W3"/>
                <a:cs typeface="Hiragino Sans GB W3"/>
              </a:rPr>
              <a:t>创客空间的</a:t>
            </a:r>
            <a:r>
              <a:rPr kumimoji="1" lang="zh-CN" altLang="en-US" sz="2800" dirty="0" smtClean="0">
                <a:solidFill>
                  <a:srgbClr val="F79646"/>
                </a:solidFill>
                <a:latin typeface="Hiragino Sans GB W3"/>
                <a:ea typeface="Hiragino Sans GB W3"/>
                <a:cs typeface="Hiragino Sans GB W3"/>
              </a:rPr>
              <a:t>社区</a:t>
            </a:r>
            <a:endParaRPr kumimoji="1" lang="en-US" altLang="zh-CN" sz="2800" dirty="0" smtClean="0">
              <a:solidFill>
                <a:srgbClr val="F79646"/>
              </a:solidFill>
              <a:latin typeface="Hiragino Sans GB W3"/>
              <a:ea typeface="Hiragino Sans GB W3"/>
              <a:cs typeface="Hiragino Sans GB W3"/>
            </a:endParaRPr>
          </a:p>
          <a:p>
            <a:pPr>
              <a:lnSpc>
                <a:spcPct val="150000"/>
              </a:lnSpc>
            </a:pPr>
            <a:r>
              <a:rPr kumimoji="1" lang="zh-CN" altLang="en-US" sz="2800" dirty="0" smtClean="0">
                <a:latin typeface="Hiragino Sans GB W3"/>
                <a:ea typeface="Hiragino Sans GB W3"/>
                <a:cs typeface="Hiragino Sans GB W3"/>
              </a:rPr>
              <a:t>持续运作的</a:t>
            </a:r>
            <a:r>
              <a:rPr kumimoji="1" lang="zh-CN" altLang="en-US" sz="2800" dirty="0" smtClean="0">
                <a:solidFill>
                  <a:srgbClr val="F79646"/>
                </a:solidFill>
                <a:latin typeface="Hiragino Sans GB W3"/>
                <a:ea typeface="Hiragino Sans GB W3"/>
                <a:cs typeface="Hiragino Sans GB W3"/>
              </a:rPr>
              <a:t>机制</a:t>
            </a:r>
            <a:endParaRPr kumimoji="1" lang="en-US" altLang="zh-CN" sz="2800" dirty="0" smtClean="0">
              <a:solidFill>
                <a:srgbClr val="F79646"/>
              </a:solidFill>
              <a:latin typeface="Hiragino Sans GB W3"/>
              <a:ea typeface="Hiragino Sans GB W3"/>
              <a:cs typeface="Hiragino Sans GB W3"/>
            </a:endParaRPr>
          </a:p>
          <a:p>
            <a:pPr>
              <a:lnSpc>
                <a:spcPct val="150000"/>
              </a:lnSpc>
            </a:pPr>
            <a:r>
              <a:rPr kumimoji="1" lang="zh-CN" altLang="en-US" sz="2800" dirty="0" smtClean="0">
                <a:latin typeface="Hiragino Sans GB W3"/>
                <a:ea typeface="Hiragino Sans GB W3"/>
                <a:cs typeface="Hiragino Sans GB W3"/>
              </a:rPr>
              <a:t>创新资源的</a:t>
            </a:r>
            <a:r>
              <a:rPr kumimoji="1" lang="zh-CN" altLang="en-US" sz="2800" dirty="0" smtClean="0">
                <a:solidFill>
                  <a:srgbClr val="F79646"/>
                </a:solidFill>
                <a:latin typeface="Hiragino Sans GB W3"/>
                <a:ea typeface="Hiragino Sans GB W3"/>
                <a:cs typeface="Hiragino Sans GB W3"/>
              </a:rPr>
              <a:t>汇聚</a:t>
            </a:r>
          </a:p>
          <a:p>
            <a:pPr>
              <a:lnSpc>
                <a:spcPct val="150000"/>
              </a:lnSpc>
            </a:pPr>
            <a:r>
              <a:rPr kumimoji="1" lang="zh-CN" altLang="en-US" sz="2800" dirty="0" smtClean="0">
                <a:latin typeface="Hiragino Sans GB W3"/>
                <a:ea typeface="Hiragino Sans GB W3"/>
                <a:cs typeface="Hiragino Sans GB W3"/>
              </a:rPr>
              <a:t>学生</a:t>
            </a:r>
            <a:r>
              <a:rPr kumimoji="1" lang="zh-CN" altLang="en-US" sz="2800" dirty="0" smtClean="0">
                <a:latin typeface="Hiragino Sans GB W3"/>
                <a:ea typeface="Hiragino Sans GB W3"/>
                <a:cs typeface="Hiragino Sans GB W3"/>
              </a:rPr>
              <a:t>成果的</a:t>
            </a:r>
            <a:r>
              <a:rPr kumimoji="1" lang="zh-CN" altLang="en-US" sz="2800" dirty="0" smtClean="0">
                <a:solidFill>
                  <a:srgbClr val="F79646"/>
                </a:solidFill>
                <a:latin typeface="Hiragino Sans GB W3"/>
                <a:ea typeface="Hiragino Sans GB W3"/>
                <a:cs typeface="Hiragino Sans GB W3"/>
              </a:rPr>
              <a:t>实现</a:t>
            </a:r>
            <a:endParaRPr kumimoji="1" lang="en-US" altLang="zh-CN" sz="2800" dirty="0" smtClean="0">
              <a:solidFill>
                <a:srgbClr val="F79646"/>
              </a:solidFill>
              <a:latin typeface="Hiragino Sans GB W3"/>
              <a:ea typeface="Hiragino Sans GB W3"/>
              <a:cs typeface="Hiragino Sans GB W3"/>
            </a:endParaRPr>
          </a:p>
        </p:txBody>
      </p:sp>
    </p:spTree>
    <p:extLst>
      <p:ext uri="{BB962C8B-B14F-4D97-AF65-F5344CB8AC3E}">
        <p14:creationId xmlns:p14="http://schemas.microsoft.com/office/powerpoint/2010/main" val="11306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86623" y="2306128"/>
            <a:ext cx="4533888" cy="3851278"/>
          </a:xfrm>
          <a:prstGeom prst="rect">
            <a:avLst/>
          </a:prstGeom>
        </p:spPr>
      </p:pic>
      <p:pic>
        <p:nvPicPr>
          <p:cNvPr id="2" name="Picture 1" descr="d75e7e7fjw1e8ugxakwlxj21kw2d1qkg.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5760" y="2563353"/>
            <a:ext cx="2317961" cy="3461138"/>
          </a:xfrm>
          <a:prstGeom prst="rect">
            <a:avLst/>
          </a:prstGeom>
        </p:spPr>
      </p:pic>
      <p:sp>
        <p:nvSpPr>
          <p:cNvPr id="4" name="Content Placeholder 2"/>
          <p:cNvSpPr>
            <a:spLocks noGrp="1"/>
          </p:cNvSpPr>
          <p:nvPr>
            <p:ph idx="1"/>
          </p:nvPr>
        </p:nvSpPr>
        <p:spPr>
          <a:xfrm>
            <a:off x="1763143" y="687958"/>
            <a:ext cx="7153115" cy="1308100"/>
          </a:xfrm>
        </p:spPr>
        <p:txBody>
          <a:bodyPr>
            <a:normAutofit fontScale="92500" lnSpcReduction="10000"/>
          </a:bodyPr>
          <a:lstStyle/>
          <a:p>
            <a:pPr marL="0" indent="0">
              <a:lnSpc>
                <a:spcPct val="150000"/>
              </a:lnSpc>
              <a:spcBef>
                <a:spcPts val="0"/>
              </a:spcBef>
              <a:buNone/>
            </a:pPr>
            <a:r>
              <a:rPr lang="zh-CN" altLang="en-US" sz="2400" dirty="0" smtClean="0">
                <a:solidFill>
                  <a:srgbClr val="F79646"/>
                </a:solidFill>
                <a:latin typeface="Hiragino Sans GB W6"/>
                <a:ea typeface="Hiragino Sans GB W6"/>
                <a:cs typeface="Hiragino Sans GB W6"/>
              </a:rPr>
              <a:t>创客团队及支持资源</a:t>
            </a:r>
            <a:endParaRPr lang="en-US" altLang="zh-CN" sz="2400" dirty="0" smtClean="0">
              <a:solidFill>
                <a:srgbClr val="F79646"/>
              </a:solidFill>
              <a:latin typeface="Hiragino Sans GB W6"/>
              <a:ea typeface="Hiragino Sans GB W6"/>
              <a:cs typeface="Hiragino Sans GB W6"/>
            </a:endParaRPr>
          </a:p>
          <a:p>
            <a:pPr marL="0" indent="0">
              <a:lnSpc>
                <a:spcPct val="150000"/>
              </a:lnSpc>
              <a:spcBef>
                <a:spcPts val="0"/>
              </a:spcBef>
              <a:buNone/>
            </a:pPr>
            <a:r>
              <a:rPr lang="zh-CN" altLang="en-US" sz="1800" dirty="0" smtClean="0">
                <a:solidFill>
                  <a:srgbClr val="7F7F7F"/>
                </a:solidFill>
                <a:latin typeface="微软雅黑"/>
                <a:ea typeface="微软雅黑"/>
                <a:cs typeface="微软雅黑"/>
              </a:rPr>
              <a:t>多学科背景的同学＋特色活动＋企业家＋媒体＋投资人</a:t>
            </a:r>
            <a:endParaRPr lang="en-US" altLang="zh-CN" sz="1800" dirty="0" smtClean="0">
              <a:solidFill>
                <a:srgbClr val="7F7F7F"/>
              </a:solidFill>
              <a:latin typeface="微软雅黑"/>
              <a:ea typeface="微软雅黑"/>
              <a:cs typeface="微软雅黑"/>
            </a:endParaRPr>
          </a:p>
          <a:p>
            <a:pPr marL="0" indent="0">
              <a:lnSpc>
                <a:spcPct val="150000"/>
              </a:lnSpc>
              <a:spcBef>
                <a:spcPts val="0"/>
              </a:spcBef>
              <a:buNone/>
            </a:pPr>
            <a:r>
              <a:rPr lang="en-US" altLang="zh-CN" sz="1800" dirty="0" smtClean="0">
                <a:solidFill>
                  <a:srgbClr val="7F7F7F"/>
                </a:solidFill>
                <a:latin typeface="Helvetica Light"/>
                <a:cs typeface="Helvetica Light"/>
              </a:rPr>
              <a:t>Multidisciplinary students </a:t>
            </a:r>
            <a:r>
              <a:rPr lang="en-US" altLang="zh-CN" sz="1800" dirty="0">
                <a:solidFill>
                  <a:srgbClr val="7F7F7F"/>
                </a:solidFill>
                <a:latin typeface="Helvetica Light"/>
                <a:cs typeface="Helvetica Light"/>
              </a:rPr>
              <a:t>+ </a:t>
            </a:r>
            <a:r>
              <a:rPr lang="en-US" altLang="zh-CN" sz="1800" dirty="0" err="1" smtClean="0">
                <a:solidFill>
                  <a:srgbClr val="7F7F7F"/>
                </a:solidFill>
                <a:latin typeface="Helvetica Light"/>
                <a:cs typeface="Helvetica Light"/>
              </a:rPr>
              <a:t>Designow</a:t>
            </a:r>
            <a:r>
              <a:rPr lang="en-US" altLang="zh-CN" sz="1800" dirty="0" smtClean="0">
                <a:solidFill>
                  <a:srgbClr val="7F7F7F"/>
                </a:solidFill>
                <a:latin typeface="Helvetica Light"/>
                <a:cs typeface="Helvetica Light"/>
              </a:rPr>
              <a:t>+ Entrepreneur+ Media</a:t>
            </a:r>
            <a:r>
              <a:rPr lang="en-US" altLang="en-US" sz="1800" dirty="0" smtClean="0">
                <a:solidFill>
                  <a:srgbClr val="7F7F7F"/>
                </a:solidFill>
                <a:latin typeface="Helvetica Light"/>
                <a:cs typeface="Helvetica Light"/>
              </a:rPr>
              <a:t>+ </a:t>
            </a:r>
            <a:r>
              <a:rPr lang="en-US" altLang="zh-CN" sz="1800" dirty="0">
                <a:solidFill>
                  <a:srgbClr val="7F7F7F"/>
                </a:solidFill>
                <a:latin typeface="Helvetica Light"/>
                <a:cs typeface="Helvetica Light"/>
              </a:rPr>
              <a:t>investor</a:t>
            </a:r>
            <a:endParaRPr lang="en-US" altLang="zh-CN" sz="1800" dirty="0" smtClean="0">
              <a:solidFill>
                <a:srgbClr val="7F7F7F"/>
              </a:solidFill>
              <a:latin typeface="Helvetica Light"/>
              <a:cs typeface="Helvetica Light"/>
            </a:endParaRPr>
          </a:p>
        </p:txBody>
      </p:sp>
      <p:pic>
        <p:nvPicPr>
          <p:cNvPr id="6" name="Picture 5" descr="d75e7e7fjw1e8ugp2k53lj21kw2aqqa7.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9455" y="892763"/>
            <a:ext cx="1198550" cy="968913"/>
          </a:xfrm>
          <a:prstGeom prst="rect">
            <a:avLst/>
          </a:prstGeom>
        </p:spPr>
      </p:pic>
    </p:spTree>
    <p:extLst>
      <p:ext uri="{BB962C8B-B14F-4D97-AF65-F5344CB8AC3E}">
        <p14:creationId xmlns:p14="http://schemas.microsoft.com/office/powerpoint/2010/main" val="1687368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193131"/>
            <a:ext cx="9144000" cy="4386263"/>
          </a:xfrm>
          <a:prstGeom prst="rect">
            <a:avLst/>
          </a:prstGeom>
        </p:spPr>
      </p:pic>
      <p:sp>
        <p:nvSpPr>
          <p:cNvPr id="3" name="Content Placeholder 2"/>
          <p:cNvSpPr>
            <a:spLocks noGrp="1"/>
          </p:cNvSpPr>
          <p:nvPr>
            <p:ph idx="1"/>
          </p:nvPr>
        </p:nvSpPr>
        <p:spPr>
          <a:xfrm>
            <a:off x="1763143" y="687958"/>
            <a:ext cx="7153115" cy="1308100"/>
          </a:xfrm>
        </p:spPr>
        <p:txBody>
          <a:bodyPr>
            <a:normAutofit fontScale="92500" lnSpcReduction="10000"/>
          </a:bodyPr>
          <a:lstStyle/>
          <a:p>
            <a:pPr marL="0" indent="0">
              <a:lnSpc>
                <a:spcPct val="150000"/>
              </a:lnSpc>
              <a:spcBef>
                <a:spcPts val="0"/>
              </a:spcBef>
              <a:buNone/>
            </a:pPr>
            <a:r>
              <a:rPr lang="zh-CN" altLang="en-US" sz="2400" dirty="0" smtClean="0">
                <a:solidFill>
                  <a:srgbClr val="F79646"/>
                </a:solidFill>
                <a:latin typeface="Hiragino Sans GB W6"/>
                <a:ea typeface="Hiragino Sans GB W6"/>
                <a:cs typeface="Hiragino Sans GB W6"/>
              </a:rPr>
              <a:t>清华创客空间</a:t>
            </a:r>
            <a:endParaRPr lang="en-US" altLang="zh-CN" sz="2400" dirty="0" smtClean="0">
              <a:solidFill>
                <a:srgbClr val="F79646"/>
              </a:solidFill>
              <a:latin typeface="Hiragino Sans GB W6"/>
              <a:ea typeface="Hiragino Sans GB W6"/>
              <a:cs typeface="Hiragino Sans GB W6"/>
            </a:endParaRPr>
          </a:p>
          <a:p>
            <a:pPr marL="0" indent="0">
              <a:lnSpc>
                <a:spcPct val="150000"/>
              </a:lnSpc>
              <a:spcBef>
                <a:spcPts val="0"/>
              </a:spcBef>
              <a:buNone/>
            </a:pPr>
            <a:r>
              <a:rPr lang="zh-CN" altLang="en-US" sz="1800" dirty="0" smtClean="0">
                <a:solidFill>
                  <a:srgbClr val="7F7F7F"/>
                </a:solidFill>
                <a:latin typeface="微软雅黑"/>
                <a:ea typeface="微软雅黑"/>
                <a:cs typeface="微软雅黑"/>
              </a:rPr>
              <a:t>共同设计＋设计思考＋团队合作＋智慧创新实验室＋原型制作实验室</a:t>
            </a:r>
            <a:endParaRPr lang="en-US" altLang="zh-CN" sz="1800" dirty="0" smtClean="0">
              <a:solidFill>
                <a:srgbClr val="7F7F7F"/>
              </a:solidFill>
              <a:latin typeface="微软雅黑"/>
              <a:ea typeface="微软雅黑"/>
              <a:cs typeface="微软雅黑"/>
            </a:endParaRPr>
          </a:p>
          <a:p>
            <a:pPr marL="0" indent="0">
              <a:lnSpc>
                <a:spcPct val="150000"/>
              </a:lnSpc>
              <a:spcBef>
                <a:spcPts val="0"/>
              </a:spcBef>
              <a:buNone/>
            </a:pPr>
            <a:r>
              <a:rPr lang="en-US" altLang="zh-CN" sz="1800" dirty="0" smtClean="0">
                <a:solidFill>
                  <a:srgbClr val="7F7F7F"/>
                </a:solidFill>
                <a:latin typeface="Helvetica Light"/>
                <a:cs typeface="Helvetica Light"/>
              </a:rPr>
              <a:t>Co-Design + Design Thinking + Teamwork + Living Lab</a:t>
            </a:r>
            <a:r>
              <a:rPr lang="en-US" altLang="en-US" sz="1800" dirty="0" smtClean="0">
                <a:solidFill>
                  <a:srgbClr val="7F7F7F"/>
                </a:solidFill>
                <a:latin typeface="Helvetica Light"/>
                <a:cs typeface="Helvetica Light"/>
              </a:rPr>
              <a:t> + </a:t>
            </a:r>
            <a:r>
              <a:rPr lang="en-US" altLang="zh-CN" sz="1800" dirty="0" smtClean="0">
                <a:solidFill>
                  <a:srgbClr val="7F7F7F"/>
                </a:solidFill>
                <a:latin typeface="Helvetica Light"/>
                <a:cs typeface="Helvetica Light"/>
              </a:rPr>
              <a:t>Fab Lab</a:t>
            </a:r>
          </a:p>
        </p:txBody>
      </p:sp>
      <p:sp>
        <p:nvSpPr>
          <p:cNvPr id="13" name="Rectangle 12"/>
          <p:cNvSpPr/>
          <p:nvPr/>
        </p:nvSpPr>
        <p:spPr>
          <a:xfrm>
            <a:off x="1654832" y="3468132"/>
            <a:ext cx="1107996" cy="369332"/>
          </a:xfrm>
          <a:prstGeom prst="rect">
            <a:avLst/>
          </a:prstGeom>
          <a:solidFill>
            <a:srgbClr val="FF6600"/>
          </a:solidFill>
        </p:spPr>
        <p:txBody>
          <a:bodyPr wrap="none">
            <a:spAutoFit/>
          </a:bodyPr>
          <a:lstStyle/>
          <a:p>
            <a:r>
              <a:rPr lang="en-US" altLang="en-US" dirty="0" smtClean="0">
                <a:solidFill>
                  <a:schemeClr val="bg1"/>
                </a:solidFill>
                <a:latin typeface="微软雅黑"/>
                <a:ea typeface="微软雅黑"/>
                <a:cs typeface="微软雅黑"/>
              </a:rPr>
              <a:t>社区</a:t>
            </a:r>
            <a:r>
              <a:rPr lang="zh-CN" altLang="en-US" dirty="0" smtClean="0">
                <a:solidFill>
                  <a:schemeClr val="bg1"/>
                </a:solidFill>
                <a:latin typeface="微软雅黑"/>
                <a:ea typeface="微软雅黑"/>
                <a:cs typeface="微软雅黑"/>
              </a:rPr>
              <a:t>网络</a:t>
            </a:r>
            <a:endParaRPr lang="zh-CN" altLang="en-US" dirty="0">
              <a:solidFill>
                <a:schemeClr val="bg1"/>
              </a:solidFill>
            </a:endParaRPr>
          </a:p>
        </p:txBody>
      </p:sp>
      <p:sp>
        <p:nvSpPr>
          <p:cNvPr id="14" name="Rectangle 13"/>
          <p:cNvSpPr/>
          <p:nvPr/>
        </p:nvSpPr>
        <p:spPr>
          <a:xfrm>
            <a:off x="5292325" y="3283466"/>
            <a:ext cx="877163" cy="369332"/>
          </a:xfrm>
          <a:prstGeom prst="rect">
            <a:avLst/>
          </a:prstGeom>
          <a:solidFill>
            <a:srgbClr val="FF6600"/>
          </a:solidFill>
        </p:spPr>
        <p:txBody>
          <a:bodyPr wrap="none">
            <a:spAutoFit/>
          </a:bodyPr>
          <a:lstStyle/>
          <a:p>
            <a:r>
              <a:rPr lang="zh-TW" altLang="en-US" dirty="0" smtClean="0">
                <a:solidFill>
                  <a:schemeClr val="bg1"/>
                </a:solidFill>
                <a:latin typeface="微软雅黑"/>
                <a:ea typeface="微软雅黑"/>
                <a:cs typeface="微软雅黑"/>
              </a:rPr>
              <a:t>项</a:t>
            </a:r>
            <a:r>
              <a:rPr lang="zh-TW" altLang="en-US" dirty="0">
                <a:solidFill>
                  <a:schemeClr val="bg1"/>
                </a:solidFill>
                <a:latin typeface="微软雅黑"/>
                <a:ea typeface="微软雅黑"/>
                <a:cs typeface="微软雅黑"/>
              </a:rPr>
              <a:t>目库</a:t>
            </a:r>
            <a:endParaRPr lang="zh-CN" altLang="en-US" dirty="0">
              <a:solidFill>
                <a:schemeClr val="bg1"/>
              </a:solidFill>
            </a:endParaRPr>
          </a:p>
        </p:txBody>
      </p:sp>
      <p:sp>
        <p:nvSpPr>
          <p:cNvPr id="15" name="Rectangle 14"/>
          <p:cNvSpPr/>
          <p:nvPr/>
        </p:nvSpPr>
        <p:spPr>
          <a:xfrm>
            <a:off x="6995751" y="5024398"/>
            <a:ext cx="1338828" cy="369332"/>
          </a:xfrm>
          <a:prstGeom prst="rect">
            <a:avLst/>
          </a:prstGeom>
          <a:solidFill>
            <a:srgbClr val="FF6600"/>
          </a:solidFill>
        </p:spPr>
        <p:txBody>
          <a:bodyPr wrap="none">
            <a:spAutoFit/>
          </a:bodyPr>
          <a:lstStyle/>
          <a:p>
            <a:r>
              <a:rPr lang="zh-CN" altLang="en-US" dirty="0">
                <a:solidFill>
                  <a:schemeClr val="bg1"/>
                </a:solidFill>
                <a:latin typeface="微软雅黑"/>
                <a:ea typeface="微软雅黑"/>
                <a:cs typeface="微软雅黑"/>
              </a:rPr>
              <a:t>培训和支持</a:t>
            </a:r>
            <a:endParaRPr lang="zh-CN" altLang="en-US" dirty="0">
              <a:solidFill>
                <a:schemeClr val="bg1"/>
              </a:solidFill>
            </a:endParaRPr>
          </a:p>
        </p:txBody>
      </p:sp>
      <p:sp>
        <p:nvSpPr>
          <p:cNvPr id="16" name="Rectangle 15"/>
          <p:cNvSpPr/>
          <p:nvPr/>
        </p:nvSpPr>
        <p:spPr>
          <a:xfrm>
            <a:off x="5899498" y="4116864"/>
            <a:ext cx="2416347" cy="369332"/>
          </a:xfrm>
          <a:prstGeom prst="rect">
            <a:avLst/>
          </a:prstGeom>
          <a:solidFill>
            <a:srgbClr val="FF6600"/>
          </a:solidFill>
        </p:spPr>
        <p:txBody>
          <a:bodyPr wrap="none">
            <a:spAutoFit/>
          </a:bodyPr>
          <a:lstStyle/>
          <a:p>
            <a:r>
              <a:rPr lang="zh-CN" altLang="en-US" dirty="0">
                <a:solidFill>
                  <a:schemeClr val="bg1"/>
                </a:solidFill>
                <a:latin typeface="微软雅黑"/>
                <a:ea typeface="微软雅黑"/>
                <a:cs typeface="微软雅黑"/>
              </a:rPr>
              <a:t>工具</a:t>
            </a:r>
            <a:r>
              <a:rPr lang="en-US" altLang="zh-CN" dirty="0">
                <a:solidFill>
                  <a:schemeClr val="bg1"/>
                </a:solidFill>
                <a:latin typeface="微软雅黑"/>
                <a:ea typeface="微软雅黑"/>
                <a:cs typeface="微软雅黑"/>
              </a:rPr>
              <a:t>(</a:t>
            </a:r>
            <a:r>
              <a:rPr lang="zh-CN" altLang="en-US" dirty="0">
                <a:solidFill>
                  <a:schemeClr val="bg1"/>
                </a:solidFill>
                <a:latin typeface="微软雅黑"/>
                <a:ea typeface="微软雅黑"/>
                <a:cs typeface="微软雅黑"/>
              </a:rPr>
              <a:t>包括硬件和软件</a:t>
            </a:r>
            <a:r>
              <a:rPr lang="en-US" altLang="zh-CN" dirty="0">
                <a:solidFill>
                  <a:schemeClr val="bg1"/>
                </a:solidFill>
                <a:latin typeface="微软雅黑"/>
                <a:ea typeface="微软雅黑"/>
                <a:cs typeface="微软雅黑"/>
              </a:rPr>
              <a:t>)</a:t>
            </a:r>
            <a:endParaRPr lang="zh-CN" altLang="en-US" dirty="0">
              <a:solidFill>
                <a:schemeClr val="bg1"/>
              </a:solidFill>
            </a:endParaRPr>
          </a:p>
        </p:txBody>
      </p:sp>
      <p:sp>
        <p:nvSpPr>
          <p:cNvPr id="17" name="Rectangle 16"/>
          <p:cNvSpPr/>
          <p:nvPr/>
        </p:nvSpPr>
        <p:spPr>
          <a:xfrm>
            <a:off x="1256330" y="4839732"/>
            <a:ext cx="1338828" cy="369332"/>
          </a:xfrm>
          <a:prstGeom prst="rect">
            <a:avLst/>
          </a:prstGeom>
          <a:solidFill>
            <a:srgbClr val="FF6600"/>
          </a:solidFill>
        </p:spPr>
        <p:txBody>
          <a:bodyPr wrap="none">
            <a:spAutoFit/>
          </a:bodyPr>
          <a:lstStyle/>
          <a:p>
            <a:r>
              <a:rPr lang="zh-CN" altLang="en-US" dirty="0">
                <a:solidFill>
                  <a:schemeClr val="bg1"/>
                </a:solidFill>
                <a:latin typeface="微软雅黑"/>
                <a:ea typeface="微软雅黑"/>
                <a:cs typeface="微软雅黑"/>
              </a:rPr>
              <a:t>学习实验室</a:t>
            </a:r>
            <a:endParaRPr lang="zh-CN" altLang="en-US" dirty="0">
              <a:solidFill>
                <a:schemeClr val="bg1"/>
              </a:solidFill>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6445" y="824217"/>
            <a:ext cx="1361422" cy="1073210"/>
          </a:xfrm>
          <a:prstGeom prst="rect">
            <a:avLst/>
          </a:prstGeom>
        </p:spPr>
      </p:pic>
    </p:spTree>
    <p:extLst>
      <p:ext uri="{BB962C8B-B14F-4D97-AF65-F5344CB8AC3E}">
        <p14:creationId xmlns:p14="http://schemas.microsoft.com/office/powerpoint/2010/main" val="27344530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zh-CN" sz="2800" dirty="0">
                <a:latin typeface="Helvetica"/>
                <a:ea typeface="STHeiti"/>
                <a:cs typeface="Helvetica"/>
              </a:rPr>
              <a:t>Maker </a:t>
            </a:r>
            <a:r>
              <a:rPr lang="zh-CN" altLang="en-US" sz="2800" dirty="0" smtClean="0">
                <a:latin typeface="Helvetica"/>
                <a:ea typeface="STHeiti"/>
                <a:cs typeface="Helvetica"/>
              </a:rPr>
              <a:t>创客</a:t>
            </a:r>
            <a:r>
              <a:rPr lang="zh-CN" altLang="en-US" sz="2800" dirty="0" smtClean="0">
                <a:latin typeface="Helvetica"/>
                <a:ea typeface="STHeiti"/>
                <a:cs typeface="Helvetica"/>
              </a:rPr>
              <a:t>与创客精神</a:t>
            </a:r>
            <a:endParaRPr lang="en-US" altLang="zh-CN" sz="2800" dirty="0">
              <a:latin typeface="Helvetica"/>
              <a:ea typeface="STHeiti"/>
              <a:cs typeface="Helvetica"/>
            </a:endParaRPr>
          </a:p>
        </p:txBody>
      </p:sp>
      <p:sp>
        <p:nvSpPr>
          <p:cNvPr id="3" name="Content Placeholder 2"/>
          <p:cNvSpPr>
            <a:spLocks noGrp="1"/>
          </p:cNvSpPr>
          <p:nvPr>
            <p:ph idx="1"/>
          </p:nvPr>
        </p:nvSpPr>
        <p:spPr/>
        <p:txBody>
          <a:bodyPr>
            <a:noAutofit/>
          </a:bodyPr>
          <a:lstStyle/>
          <a:p>
            <a:pPr>
              <a:lnSpc>
                <a:spcPct val="150000"/>
              </a:lnSpc>
              <a:spcBef>
                <a:spcPts val="0"/>
              </a:spcBef>
            </a:pPr>
            <a:r>
              <a:rPr lang="zh-CN" altLang="en-US" sz="2400" dirty="0">
                <a:solidFill>
                  <a:schemeClr val="tx1">
                    <a:lumMod val="50000"/>
                    <a:lumOff val="50000"/>
                  </a:schemeClr>
                </a:solidFill>
                <a:latin typeface="华文细黑"/>
                <a:ea typeface="华文细黑"/>
                <a:cs typeface="华文细黑"/>
              </a:rPr>
              <a:t>“创客</a:t>
            </a:r>
            <a:r>
              <a:rPr lang="zh-CN" altLang="en-US" sz="2400" dirty="0" smtClean="0">
                <a:solidFill>
                  <a:schemeClr val="tx1">
                    <a:lumMod val="50000"/>
                    <a:lumOff val="50000"/>
                  </a:schemeClr>
                </a:solidFill>
                <a:latin typeface="华文细黑"/>
                <a:ea typeface="华文细黑"/>
                <a:cs typeface="华文细黑"/>
              </a:rPr>
              <a:t>”来源于英文单词</a:t>
            </a:r>
            <a:r>
              <a:rPr lang="en-US" altLang="zh-CN" sz="2400" dirty="0" smtClean="0">
                <a:solidFill>
                  <a:schemeClr val="tx1">
                    <a:lumMod val="50000"/>
                    <a:lumOff val="50000"/>
                  </a:schemeClr>
                </a:solidFill>
                <a:latin typeface="华文细黑"/>
                <a:ea typeface="华文细黑"/>
                <a:cs typeface="华文细黑"/>
              </a:rPr>
              <a:t>“Maker”</a:t>
            </a:r>
            <a:r>
              <a:rPr lang="zh-CN" altLang="en-US" sz="2400" dirty="0" smtClean="0">
                <a:solidFill>
                  <a:schemeClr val="tx1">
                    <a:lumMod val="50000"/>
                    <a:lumOff val="50000"/>
                  </a:schemeClr>
                </a:solidFill>
                <a:latin typeface="华文细黑"/>
                <a:ea typeface="华文细黑"/>
                <a:cs typeface="华文细黑"/>
              </a:rPr>
              <a:t>，</a:t>
            </a:r>
            <a:endParaRPr lang="en-US" altLang="zh-CN" sz="2400" dirty="0" smtClean="0">
              <a:solidFill>
                <a:schemeClr val="tx1">
                  <a:lumMod val="50000"/>
                  <a:lumOff val="50000"/>
                </a:schemeClr>
              </a:solidFill>
              <a:latin typeface="华文细黑"/>
              <a:ea typeface="华文细黑"/>
              <a:cs typeface="华文细黑"/>
            </a:endParaRPr>
          </a:p>
          <a:p>
            <a:pPr>
              <a:lnSpc>
                <a:spcPct val="150000"/>
              </a:lnSpc>
              <a:spcBef>
                <a:spcPts val="0"/>
              </a:spcBef>
            </a:pPr>
            <a:r>
              <a:rPr lang="zh-CN" altLang="en-US" sz="2400" dirty="0" smtClean="0">
                <a:solidFill>
                  <a:schemeClr val="tx1">
                    <a:lumMod val="50000"/>
                    <a:lumOff val="50000"/>
                  </a:schemeClr>
                </a:solidFill>
                <a:latin typeface="华文细黑"/>
                <a:ea typeface="华文细黑"/>
                <a:cs typeface="华文细黑"/>
              </a:rPr>
              <a:t>创客的共同特质是创</a:t>
            </a:r>
            <a:r>
              <a:rPr lang="zh-CN" altLang="en-US" sz="2400" dirty="0">
                <a:solidFill>
                  <a:schemeClr val="tx1">
                    <a:lumMod val="50000"/>
                    <a:lumOff val="50000"/>
                  </a:schemeClr>
                </a:solidFill>
                <a:latin typeface="华文细黑"/>
                <a:ea typeface="华文细黑"/>
                <a:cs typeface="华文细黑"/>
              </a:rPr>
              <a:t>新，实践与分享</a:t>
            </a:r>
            <a:r>
              <a:rPr lang="zh-CN" altLang="en-US" sz="2400" dirty="0" smtClean="0">
                <a:solidFill>
                  <a:schemeClr val="tx1">
                    <a:lumMod val="50000"/>
                    <a:lumOff val="50000"/>
                  </a:schemeClr>
                </a:solidFill>
                <a:latin typeface="华文细黑"/>
                <a:ea typeface="华文细黑"/>
                <a:cs typeface="华文细黑"/>
              </a:rPr>
              <a:t>；</a:t>
            </a:r>
            <a:endParaRPr lang="en-US" altLang="zh-CN" sz="2400" dirty="0">
              <a:solidFill>
                <a:schemeClr val="tx1">
                  <a:lumMod val="50000"/>
                  <a:lumOff val="50000"/>
                </a:schemeClr>
              </a:solidFill>
              <a:latin typeface="华文细黑"/>
              <a:ea typeface="华文细黑"/>
              <a:cs typeface="华文细黑"/>
            </a:endParaRPr>
          </a:p>
          <a:p>
            <a:pPr>
              <a:lnSpc>
                <a:spcPct val="150000"/>
              </a:lnSpc>
              <a:spcBef>
                <a:spcPts val="0"/>
              </a:spcBef>
            </a:pPr>
            <a:r>
              <a:rPr lang="zh-CN" altLang="en-US" sz="2400" dirty="0" smtClean="0">
                <a:solidFill>
                  <a:srgbClr val="FF6600"/>
                </a:solidFill>
                <a:latin typeface="华文细黑"/>
                <a:ea typeface="华文细黑"/>
                <a:cs typeface="华文细黑"/>
              </a:rPr>
              <a:t>创客</a:t>
            </a:r>
            <a:r>
              <a:rPr lang="zh-CN" altLang="en-US" sz="2400" dirty="0" smtClean="0">
                <a:solidFill>
                  <a:srgbClr val="FF6600"/>
                </a:solidFill>
                <a:latin typeface="华文细黑"/>
                <a:ea typeface="华文细黑"/>
                <a:cs typeface="华文细黑"/>
              </a:rPr>
              <a:t>强调</a:t>
            </a:r>
            <a:r>
              <a:rPr lang="zh-CN" altLang="en-US" sz="2400" dirty="0" smtClean="0">
                <a:solidFill>
                  <a:srgbClr val="FF6600"/>
                </a:solidFill>
                <a:latin typeface="华文细黑"/>
                <a:ea typeface="华文细黑"/>
                <a:cs typeface="华文细黑"/>
              </a:rPr>
              <a:t>行动</a:t>
            </a:r>
            <a:r>
              <a:rPr lang="zh-CN" altLang="en-US" sz="2400" dirty="0" smtClean="0">
                <a:solidFill>
                  <a:srgbClr val="FF6600"/>
                </a:solidFill>
                <a:latin typeface="华文细黑"/>
                <a:ea typeface="华文细黑"/>
                <a:cs typeface="华文细黑"/>
              </a:rPr>
              <a:t>力</a:t>
            </a:r>
            <a:r>
              <a:rPr lang="zh-CN" altLang="en-US" sz="2400" dirty="0" smtClean="0">
                <a:solidFill>
                  <a:srgbClr val="FF6600"/>
                </a:solidFill>
                <a:latin typeface="华文细黑"/>
                <a:ea typeface="华文细黑"/>
                <a:cs typeface="华文细黑"/>
              </a:rPr>
              <a:t>，实现力；</a:t>
            </a:r>
            <a:endParaRPr lang="en-US" altLang="zh-CN" sz="2400" dirty="0">
              <a:solidFill>
                <a:srgbClr val="FF6600"/>
              </a:solidFill>
              <a:latin typeface="华文细黑"/>
              <a:ea typeface="华文细黑"/>
              <a:cs typeface="华文细黑"/>
            </a:endParaRPr>
          </a:p>
          <a:p>
            <a:pPr>
              <a:lnSpc>
                <a:spcPct val="150000"/>
              </a:lnSpc>
              <a:spcBef>
                <a:spcPts val="0"/>
              </a:spcBef>
            </a:pPr>
            <a:r>
              <a:rPr lang="zh-CN" altLang="en-US" sz="2400" dirty="0" smtClean="0">
                <a:solidFill>
                  <a:schemeClr val="tx1">
                    <a:lumMod val="50000"/>
                    <a:lumOff val="50000"/>
                  </a:schemeClr>
                </a:solidFill>
                <a:latin typeface="华文细黑"/>
                <a:ea typeface="华文细黑"/>
                <a:cs typeface="华文细黑"/>
              </a:rPr>
              <a:t>创客精神有助于培养创新力。</a:t>
            </a:r>
            <a:endParaRPr lang="zh-CN" altLang="en-US" sz="2400" dirty="0">
              <a:solidFill>
                <a:schemeClr val="tx1">
                  <a:lumMod val="50000"/>
                  <a:lumOff val="50000"/>
                </a:schemeClr>
              </a:solidFill>
              <a:latin typeface="华文细黑"/>
              <a:ea typeface="华文细黑"/>
              <a:cs typeface="华文细黑"/>
            </a:endParaRPr>
          </a:p>
        </p:txBody>
      </p:sp>
    </p:spTree>
    <p:extLst>
      <p:ext uri="{BB962C8B-B14F-4D97-AF65-F5344CB8AC3E}">
        <p14:creationId xmlns:p14="http://schemas.microsoft.com/office/powerpoint/2010/main" val="41687225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1701" y="675368"/>
            <a:ext cx="3410965" cy="369332"/>
          </a:xfrm>
          <a:prstGeom prst="rect">
            <a:avLst/>
          </a:prstGeom>
        </p:spPr>
        <p:txBody>
          <a:bodyPr wrap="square">
            <a:spAutoFit/>
          </a:bodyPr>
          <a:lstStyle/>
          <a:p>
            <a:r>
              <a:rPr lang="zh-CN" altLang="en-US" dirty="0" smtClean="0">
                <a:latin typeface="微软雅黑"/>
                <a:ea typeface="微软雅黑"/>
                <a:cs typeface="微软雅黑"/>
              </a:rPr>
              <a:t>创客空间的</a:t>
            </a:r>
            <a:r>
              <a:rPr lang="zh-CN" altLang="en-US" dirty="0">
                <a:latin typeface="微软雅黑"/>
                <a:ea typeface="微软雅黑"/>
                <a:cs typeface="微软雅黑"/>
              </a:rPr>
              <a:t>基本</a:t>
            </a:r>
            <a:r>
              <a:rPr lang="zh-CN" altLang="en-US" dirty="0" smtClean="0">
                <a:latin typeface="微软雅黑"/>
                <a:ea typeface="微软雅黑"/>
                <a:cs typeface="微软雅黑"/>
              </a:rPr>
              <a:t>内容：</a:t>
            </a:r>
            <a:endParaRPr lang="en-US" altLang="zh-CN" dirty="0">
              <a:latin typeface="微软雅黑"/>
              <a:ea typeface="微软雅黑"/>
              <a:cs typeface="微软雅黑"/>
            </a:endParaRPr>
          </a:p>
        </p:txBody>
      </p:sp>
      <p:sp>
        <p:nvSpPr>
          <p:cNvPr id="3" name="Rectangle 2"/>
          <p:cNvSpPr/>
          <p:nvPr/>
        </p:nvSpPr>
        <p:spPr>
          <a:xfrm>
            <a:off x="522554" y="1612654"/>
            <a:ext cx="2610114" cy="2308324"/>
          </a:xfrm>
          <a:prstGeom prst="rect">
            <a:avLst/>
          </a:prstGeom>
          <a:solidFill>
            <a:schemeClr val="accent6">
              <a:lumMod val="60000"/>
              <a:lumOff val="40000"/>
            </a:schemeClr>
          </a:solidFill>
        </p:spPr>
        <p:txBody>
          <a:bodyPr wrap="square">
            <a:noAutofit/>
          </a:bodyPr>
          <a:lstStyle/>
          <a:p>
            <a:r>
              <a:rPr lang="zh-CN" altLang="en-US" sz="2400" dirty="0">
                <a:solidFill>
                  <a:srgbClr val="000000"/>
                </a:solidFill>
                <a:latin typeface="微软雅黑"/>
                <a:ea typeface="微软雅黑"/>
                <a:cs typeface="微软雅黑"/>
              </a:rPr>
              <a:t>１</a:t>
            </a:r>
            <a:r>
              <a:rPr lang="en-US" altLang="zh-CN" sz="2400" dirty="0" smtClean="0">
                <a:solidFill>
                  <a:srgbClr val="000000"/>
                </a:solidFill>
                <a:latin typeface="微软雅黑"/>
                <a:ea typeface="微软雅黑"/>
                <a:cs typeface="微软雅黑"/>
              </a:rPr>
              <a:t>.</a:t>
            </a:r>
            <a:r>
              <a:rPr lang="zh-CN" altLang="en-US" sz="2400" dirty="0" smtClean="0">
                <a:solidFill>
                  <a:srgbClr val="000000"/>
                </a:solidFill>
                <a:latin typeface="微软雅黑"/>
                <a:ea typeface="微软雅黑"/>
                <a:cs typeface="微软雅黑"/>
              </a:rPr>
              <a:t>社区网络</a:t>
            </a:r>
            <a:r>
              <a:rPr lang="zh-CN" altLang="en-US" sz="2400" dirty="0">
                <a:solidFill>
                  <a:srgbClr val="000000"/>
                </a:solidFill>
                <a:latin typeface="微软雅黑"/>
                <a:ea typeface="微软雅黑"/>
                <a:cs typeface="微软雅黑"/>
              </a:rPr>
              <a:t>：</a:t>
            </a:r>
            <a:r>
              <a:rPr lang="en-US" altLang="zh-CN" sz="2400" dirty="0">
                <a:solidFill>
                  <a:srgbClr val="000000"/>
                </a:solidFill>
                <a:latin typeface="微软雅黑"/>
                <a:ea typeface="微软雅黑"/>
                <a:cs typeface="微软雅黑"/>
              </a:rPr>
              <a:t> </a:t>
            </a:r>
            <a:endParaRPr lang="en-US" altLang="zh-CN" sz="2400" dirty="0" smtClean="0">
              <a:solidFill>
                <a:srgbClr val="000000"/>
              </a:solidFill>
              <a:latin typeface="微软雅黑"/>
              <a:ea typeface="微软雅黑"/>
              <a:cs typeface="微软雅黑"/>
            </a:endParaRPr>
          </a:p>
          <a:p>
            <a:endParaRPr lang="en-US" altLang="zh-CN" sz="1600" dirty="0" smtClean="0">
              <a:solidFill>
                <a:srgbClr val="FFFFFF"/>
              </a:solidFill>
              <a:latin typeface="微软雅黑"/>
              <a:ea typeface="微软雅黑"/>
              <a:cs typeface="微软雅黑"/>
            </a:endParaRPr>
          </a:p>
          <a:p>
            <a:r>
              <a:rPr lang="zh-CN" altLang="en-US" sz="1600" dirty="0" smtClean="0">
                <a:solidFill>
                  <a:srgbClr val="FFFFFF"/>
                </a:solidFill>
                <a:latin typeface="微软雅黑"/>
                <a:ea typeface="微软雅黑"/>
                <a:cs typeface="微软雅黑"/>
              </a:rPr>
              <a:t>构建一个开放和协</a:t>
            </a:r>
            <a:r>
              <a:rPr lang="zh-CN" altLang="en-US" sz="1600" dirty="0">
                <a:solidFill>
                  <a:srgbClr val="FFFFFF"/>
                </a:solidFill>
                <a:latin typeface="微软雅黑"/>
                <a:ea typeface="微软雅黑"/>
                <a:cs typeface="微软雅黑"/>
              </a:rPr>
              <a:t>助的网络，可以和世界范围内的创客社区开展合作，分享见解、创意和最好的实践。同时与本地创客保持关系并得到创客社区的支持</a:t>
            </a:r>
            <a:r>
              <a:rPr lang="zh-CN" altLang="en-US" sz="1600" dirty="0" smtClean="0">
                <a:solidFill>
                  <a:srgbClr val="FFFFFF"/>
                </a:solidFill>
                <a:latin typeface="微软雅黑"/>
                <a:ea typeface="微软雅黑"/>
                <a:cs typeface="微软雅黑"/>
              </a:rPr>
              <a:t>。</a:t>
            </a:r>
            <a:endParaRPr lang="en-US" altLang="zh-CN" sz="1600" dirty="0">
              <a:solidFill>
                <a:srgbClr val="FFFFFF"/>
              </a:solidFill>
              <a:latin typeface="微软雅黑"/>
              <a:ea typeface="微软雅黑"/>
              <a:cs typeface="微软雅黑"/>
            </a:endParaRPr>
          </a:p>
        </p:txBody>
      </p:sp>
      <p:sp>
        <p:nvSpPr>
          <p:cNvPr id="4" name="Rectangle 3"/>
          <p:cNvSpPr/>
          <p:nvPr/>
        </p:nvSpPr>
        <p:spPr>
          <a:xfrm>
            <a:off x="3344333" y="1624801"/>
            <a:ext cx="2495753" cy="2308324"/>
          </a:xfrm>
          <a:prstGeom prst="rect">
            <a:avLst/>
          </a:prstGeom>
          <a:solidFill>
            <a:schemeClr val="accent6">
              <a:lumMod val="60000"/>
              <a:lumOff val="40000"/>
            </a:schemeClr>
          </a:solidFill>
        </p:spPr>
        <p:txBody>
          <a:bodyPr wrap="square">
            <a:noAutofit/>
          </a:bodyPr>
          <a:lstStyle/>
          <a:p>
            <a:r>
              <a:rPr lang="en-US" altLang="zh-CN" sz="2400" dirty="0">
                <a:solidFill>
                  <a:srgbClr val="000000"/>
                </a:solidFill>
                <a:latin typeface="微软雅黑"/>
                <a:ea typeface="微软雅黑"/>
                <a:cs typeface="微软雅黑"/>
              </a:rPr>
              <a:t>2. </a:t>
            </a:r>
            <a:r>
              <a:rPr lang="zh-CN" altLang="en-US" sz="2400" dirty="0">
                <a:solidFill>
                  <a:srgbClr val="000000"/>
                </a:solidFill>
                <a:latin typeface="微软雅黑"/>
                <a:ea typeface="微软雅黑"/>
                <a:cs typeface="微软雅黑"/>
              </a:rPr>
              <a:t>项目库</a:t>
            </a:r>
            <a:r>
              <a:rPr lang="zh-CN" altLang="en-US" sz="2400" dirty="0" smtClean="0">
                <a:solidFill>
                  <a:srgbClr val="000000"/>
                </a:solidFill>
                <a:latin typeface="微软雅黑"/>
                <a:ea typeface="微软雅黑"/>
                <a:cs typeface="微软雅黑"/>
              </a:rPr>
              <a:t>：</a:t>
            </a:r>
            <a:endParaRPr lang="en-US" altLang="zh-CN" sz="2400" dirty="0" smtClean="0">
              <a:solidFill>
                <a:srgbClr val="000000"/>
              </a:solidFill>
              <a:latin typeface="微软雅黑"/>
              <a:ea typeface="微软雅黑"/>
              <a:cs typeface="微软雅黑"/>
            </a:endParaRPr>
          </a:p>
          <a:p>
            <a:endParaRPr lang="en-US" altLang="zh-CN" sz="1600" dirty="0" smtClean="0">
              <a:solidFill>
                <a:srgbClr val="FFFFFF"/>
              </a:solidFill>
              <a:latin typeface="微软雅黑"/>
              <a:ea typeface="微软雅黑"/>
              <a:cs typeface="微软雅黑"/>
            </a:endParaRPr>
          </a:p>
          <a:p>
            <a:r>
              <a:rPr lang="zh-CN" altLang="en-US" sz="1600" dirty="0" smtClean="0">
                <a:solidFill>
                  <a:srgbClr val="FFFFFF"/>
                </a:solidFill>
                <a:latin typeface="微软雅黑"/>
                <a:ea typeface="微软雅黑"/>
                <a:cs typeface="微软雅黑"/>
              </a:rPr>
              <a:t>提供灵</a:t>
            </a:r>
            <a:r>
              <a:rPr lang="zh-CN" altLang="en-US" sz="1600" dirty="0">
                <a:solidFill>
                  <a:srgbClr val="FFFFFF"/>
                </a:solidFill>
                <a:latin typeface="微软雅黑"/>
                <a:ea typeface="微软雅黑"/>
                <a:cs typeface="微软雅黑"/>
              </a:rPr>
              <a:t>活的、模块化的项目介绍技巧</a:t>
            </a:r>
            <a:r>
              <a:rPr lang="zh-CN" altLang="en-US" sz="1600" dirty="0" smtClean="0">
                <a:solidFill>
                  <a:srgbClr val="FFFFFF"/>
                </a:solidFill>
                <a:latin typeface="微软雅黑"/>
                <a:ea typeface="微软雅黑"/>
                <a:cs typeface="微软雅黑"/>
              </a:rPr>
              <a:t>，创客根据</a:t>
            </a:r>
            <a:r>
              <a:rPr lang="zh-CN" altLang="en-US" sz="1600" dirty="0">
                <a:solidFill>
                  <a:srgbClr val="FFFFFF"/>
                </a:solidFill>
                <a:latin typeface="微软雅黑"/>
                <a:ea typeface="微软雅黑"/>
                <a:cs typeface="微软雅黑"/>
              </a:rPr>
              <a:t>自己的兴趣，能力和可用的设备筛选项目。这些项目要容易上手，有更好的支持，并使之适合团队工作。</a:t>
            </a:r>
            <a:endParaRPr lang="en-US" altLang="zh-CN" sz="1600" dirty="0">
              <a:solidFill>
                <a:srgbClr val="FFFFFF"/>
              </a:solidFill>
              <a:latin typeface="微软雅黑"/>
              <a:ea typeface="微软雅黑"/>
              <a:cs typeface="微软雅黑"/>
            </a:endParaRPr>
          </a:p>
        </p:txBody>
      </p:sp>
      <p:sp>
        <p:nvSpPr>
          <p:cNvPr id="5" name="Rectangle 4"/>
          <p:cNvSpPr/>
          <p:nvPr/>
        </p:nvSpPr>
        <p:spPr>
          <a:xfrm>
            <a:off x="522554" y="4149524"/>
            <a:ext cx="3993002" cy="2031325"/>
          </a:xfrm>
          <a:prstGeom prst="rect">
            <a:avLst/>
          </a:prstGeom>
          <a:solidFill>
            <a:schemeClr val="accent5">
              <a:lumMod val="60000"/>
              <a:lumOff val="40000"/>
            </a:schemeClr>
          </a:solidFill>
        </p:spPr>
        <p:txBody>
          <a:bodyPr wrap="square">
            <a:noAutofit/>
          </a:bodyPr>
          <a:lstStyle/>
          <a:p>
            <a:r>
              <a:rPr lang="en-US" altLang="zh-CN" sz="2400" dirty="0">
                <a:solidFill>
                  <a:srgbClr val="000000"/>
                </a:solidFill>
                <a:latin typeface="微软雅黑"/>
                <a:ea typeface="微软雅黑"/>
                <a:cs typeface="微软雅黑"/>
              </a:rPr>
              <a:t>4. </a:t>
            </a:r>
            <a:r>
              <a:rPr lang="zh-CN" altLang="en-US" sz="2400" dirty="0">
                <a:solidFill>
                  <a:srgbClr val="000000"/>
                </a:solidFill>
                <a:latin typeface="微软雅黑"/>
                <a:ea typeface="微软雅黑"/>
                <a:cs typeface="微软雅黑"/>
              </a:rPr>
              <a:t>培训和支持：</a:t>
            </a:r>
            <a:r>
              <a:rPr lang="en-US" altLang="zh-CN" sz="2400" dirty="0">
                <a:solidFill>
                  <a:srgbClr val="000000"/>
                </a:solidFill>
                <a:latin typeface="微软雅黑"/>
                <a:ea typeface="微软雅黑"/>
                <a:cs typeface="微软雅黑"/>
              </a:rPr>
              <a:t> </a:t>
            </a:r>
            <a:endParaRPr lang="en-US" altLang="zh-CN" sz="2400" dirty="0" smtClean="0">
              <a:solidFill>
                <a:srgbClr val="000000"/>
              </a:solidFill>
              <a:latin typeface="微软雅黑"/>
              <a:ea typeface="微软雅黑"/>
              <a:cs typeface="微软雅黑"/>
            </a:endParaRPr>
          </a:p>
          <a:p>
            <a:endParaRPr lang="en-US" altLang="zh-CN" sz="1600" dirty="0" smtClean="0">
              <a:solidFill>
                <a:srgbClr val="FFFFFF"/>
              </a:solidFill>
              <a:latin typeface="微软雅黑"/>
              <a:ea typeface="微软雅黑"/>
              <a:cs typeface="微软雅黑"/>
            </a:endParaRPr>
          </a:p>
          <a:p>
            <a:r>
              <a:rPr lang="zh-CN" altLang="en-US" sz="1600" dirty="0" smtClean="0">
                <a:solidFill>
                  <a:srgbClr val="FFFFFF"/>
                </a:solidFill>
                <a:latin typeface="微软雅黑"/>
                <a:ea typeface="微软雅黑"/>
                <a:cs typeface="微软雅黑"/>
              </a:rPr>
              <a:t>如何在开展课</a:t>
            </a:r>
            <a:r>
              <a:rPr lang="zh-CN" altLang="en-US" sz="1600" dirty="0">
                <a:solidFill>
                  <a:srgbClr val="FFFFFF"/>
                </a:solidFill>
                <a:latin typeface="微软雅黑"/>
                <a:ea typeface="微软雅黑"/>
                <a:cs typeface="微软雅黑"/>
              </a:rPr>
              <a:t>程？使学生专注于参与项目？如何建立恰当的学习环境？多学科交叉？建立创客教育者的在线工作坊和交流空间，培育充满活力的实践社区。并借此引入新的想法和项目，提供持续的反馈和支持。</a:t>
            </a:r>
          </a:p>
        </p:txBody>
      </p:sp>
      <p:sp>
        <p:nvSpPr>
          <p:cNvPr id="6" name="Rectangle 5"/>
          <p:cNvSpPr/>
          <p:nvPr/>
        </p:nvSpPr>
        <p:spPr>
          <a:xfrm>
            <a:off x="4840110" y="4149524"/>
            <a:ext cx="3810001" cy="2031325"/>
          </a:xfrm>
          <a:prstGeom prst="rect">
            <a:avLst/>
          </a:prstGeom>
          <a:solidFill>
            <a:srgbClr val="93CDDD"/>
          </a:solidFill>
        </p:spPr>
        <p:txBody>
          <a:bodyPr wrap="square">
            <a:noAutofit/>
          </a:bodyPr>
          <a:lstStyle/>
          <a:p>
            <a:r>
              <a:rPr lang="en-US" altLang="zh-CN" sz="2400" dirty="0">
                <a:latin typeface="微软雅黑"/>
                <a:ea typeface="微软雅黑"/>
                <a:cs typeface="微软雅黑"/>
              </a:rPr>
              <a:t>5</a:t>
            </a:r>
            <a:r>
              <a:rPr lang="zh-CN" altLang="en-US" sz="2400" dirty="0">
                <a:latin typeface="微软雅黑"/>
                <a:ea typeface="微软雅黑"/>
                <a:cs typeface="微软雅黑"/>
              </a:rPr>
              <a:t>工具</a:t>
            </a:r>
            <a:r>
              <a:rPr lang="en-US" altLang="zh-CN" sz="2400" dirty="0">
                <a:latin typeface="微软雅黑"/>
                <a:ea typeface="微软雅黑"/>
                <a:cs typeface="微软雅黑"/>
              </a:rPr>
              <a:t>(</a:t>
            </a:r>
            <a:r>
              <a:rPr lang="zh-CN" altLang="en-US" sz="2400" dirty="0">
                <a:latin typeface="微软雅黑"/>
                <a:ea typeface="微软雅黑"/>
                <a:cs typeface="微软雅黑"/>
              </a:rPr>
              <a:t>包括硬件和软件</a:t>
            </a:r>
            <a:r>
              <a:rPr lang="en-US" altLang="zh-CN" sz="2400" dirty="0">
                <a:latin typeface="微软雅黑"/>
                <a:ea typeface="微软雅黑"/>
                <a:cs typeface="微软雅黑"/>
              </a:rPr>
              <a:t>)</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endParaRPr lang="en-US" altLang="zh-CN" sz="1600" dirty="0" smtClean="0">
              <a:solidFill>
                <a:srgbClr val="FFFFFF"/>
              </a:solidFill>
              <a:latin typeface="微软雅黑"/>
              <a:ea typeface="微软雅黑"/>
              <a:cs typeface="微软雅黑"/>
            </a:endParaRPr>
          </a:p>
          <a:p>
            <a:r>
              <a:rPr lang="zh-CN" altLang="en-US" sz="1600" dirty="0" smtClean="0">
                <a:solidFill>
                  <a:srgbClr val="FFFFFF"/>
                </a:solidFill>
                <a:latin typeface="微软雅黑"/>
                <a:ea typeface="微软雅黑"/>
                <a:cs typeface="微软雅黑"/>
              </a:rPr>
              <a:t>通过预制工具包降低创造空间</a:t>
            </a:r>
            <a:r>
              <a:rPr lang="zh-CN" altLang="en-US" sz="1600" dirty="0">
                <a:solidFill>
                  <a:srgbClr val="FFFFFF"/>
                </a:solidFill>
                <a:latin typeface="微软雅黑"/>
                <a:ea typeface="微软雅黑"/>
                <a:cs typeface="微软雅黑"/>
              </a:rPr>
              <a:t>的障碍。设计一套满足基本条件的</a:t>
            </a:r>
            <a:r>
              <a:rPr lang="en-US" altLang="zh-CN" sz="1600" dirty="0" err="1">
                <a:solidFill>
                  <a:srgbClr val="FFFFFF"/>
                </a:solidFill>
                <a:latin typeface="微软雅黑"/>
                <a:ea typeface="微软雅黑"/>
                <a:cs typeface="微软雅黑"/>
              </a:rPr>
              <a:t>Makerspace</a:t>
            </a:r>
            <a:r>
              <a:rPr lang="zh-CN" altLang="en-US" sz="1600" dirty="0">
                <a:solidFill>
                  <a:srgbClr val="FFFFFF"/>
                </a:solidFill>
                <a:latin typeface="微软雅黑"/>
                <a:ea typeface="微软雅黑"/>
                <a:cs typeface="微软雅黑"/>
              </a:rPr>
              <a:t>套装，如简单的椅子，焊接，软电路等。高级套件将增加</a:t>
            </a:r>
            <a:r>
              <a:rPr lang="en-US" altLang="zh-CN" sz="1600" dirty="0">
                <a:solidFill>
                  <a:srgbClr val="FFFFFF"/>
                </a:solidFill>
                <a:latin typeface="微软雅黑"/>
                <a:ea typeface="微软雅黑"/>
                <a:cs typeface="微软雅黑"/>
              </a:rPr>
              <a:t>3D</a:t>
            </a:r>
            <a:r>
              <a:rPr lang="zh-CN" altLang="en-US" sz="1600" dirty="0">
                <a:solidFill>
                  <a:srgbClr val="FFFFFF"/>
                </a:solidFill>
                <a:latin typeface="微软雅黑"/>
                <a:ea typeface="微软雅黑"/>
                <a:cs typeface="微软雅黑"/>
              </a:rPr>
              <a:t>打印机和其他可选的扩展模块工具一套标准的套件。</a:t>
            </a:r>
            <a:endParaRPr lang="en-US" altLang="zh-CN" sz="1600" dirty="0">
              <a:solidFill>
                <a:srgbClr val="FFFFFF"/>
              </a:solidFill>
              <a:latin typeface="微软雅黑"/>
              <a:ea typeface="微软雅黑"/>
              <a:cs typeface="微软雅黑"/>
            </a:endParaRPr>
          </a:p>
        </p:txBody>
      </p:sp>
      <p:sp>
        <p:nvSpPr>
          <p:cNvPr id="7" name="Rectangle 6"/>
          <p:cNvSpPr/>
          <p:nvPr/>
        </p:nvSpPr>
        <p:spPr>
          <a:xfrm>
            <a:off x="6039997" y="1624801"/>
            <a:ext cx="2610114" cy="2308324"/>
          </a:xfrm>
          <a:prstGeom prst="rect">
            <a:avLst/>
          </a:prstGeom>
          <a:solidFill>
            <a:schemeClr val="accent6">
              <a:lumMod val="60000"/>
              <a:lumOff val="40000"/>
            </a:schemeClr>
          </a:solidFill>
        </p:spPr>
        <p:txBody>
          <a:bodyPr wrap="square">
            <a:noAutofit/>
          </a:bodyPr>
          <a:lstStyle/>
          <a:p>
            <a:r>
              <a:rPr lang="en-US" altLang="zh-CN" sz="2400" dirty="0">
                <a:solidFill>
                  <a:srgbClr val="000000"/>
                </a:solidFill>
                <a:latin typeface="微软雅黑"/>
                <a:ea typeface="微软雅黑"/>
                <a:cs typeface="微软雅黑"/>
              </a:rPr>
              <a:t>3. </a:t>
            </a:r>
            <a:r>
              <a:rPr lang="zh-CN" altLang="en-US" sz="2400" dirty="0">
                <a:solidFill>
                  <a:srgbClr val="000000"/>
                </a:solidFill>
                <a:latin typeface="微软雅黑"/>
                <a:ea typeface="微软雅黑"/>
                <a:cs typeface="微软雅黑"/>
              </a:rPr>
              <a:t>学习实验室：</a:t>
            </a:r>
            <a:r>
              <a:rPr lang="en-US" altLang="zh-CN" sz="2400" dirty="0">
                <a:solidFill>
                  <a:srgbClr val="000000"/>
                </a:solidFill>
                <a:latin typeface="微软雅黑"/>
                <a:ea typeface="微软雅黑"/>
                <a:cs typeface="微软雅黑"/>
              </a:rPr>
              <a:t> </a:t>
            </a:r>
            <a:endParaRPr lang="en-US" altLang="zh-CN" sz="2400" dirty="0" smtClean="0">
              <a:solidFill>
                <a:srgbClr val="000000"/>
              </a:solidFill>
              <a:latin typeface="微软雅黑"/>
              <a:ea typeface="微软雅黑"/>
              <a:cs typeface="微软雅黑"/>
            </a:endParaRPr>
          </a:p>
          <a:p>
            <a:endParaRPr lang="en-US" altLang="zh-CN" sz="1600" dirty="0" smtClean="0">
              <a:solidFill>
                <a:schemeClr val="bg1"/>
              </a:solidFill>
              <a:latin typeface="微软雅黑"/>
              <a:ea typeface="微软雅黑"/>
              <a:cs typeface="微软雅黑"/>
            </a:endParaRPr>
          </a:p>
          <a:p>
            <a:r>
              <a:rPr lang="zh-CN" altLang="en-US" sz="1600" dirty="0" smtClean="0">
                <a:solidFill>
                  <a:schemeClr val="bg1"/>
                </a:solidFill>
                <a:latin typeface="微软雅黑"/>
                <a:ea typeface="微软雅黑"/>
                <a:cs typeface="微软雅黑"/>
              </a:rPr>
              <a:t>创客</a:t>
            </a:r>
            <a:r>
              <a:rPr lang="zh-CN" altLang="en-US" sz="1600" dirty="0">
                <a:solidFill>
                  <a:schemeClr val="bg1"/>
                </a:solidFill>
                <a:latin typeface="微软雅黑"/>
                <a:ea typeface="微软雅黑"/>
                <a:cs typeface="微软雅黑"/>
              </a:rPr>
              <a:t>媒体和更大的创客已经产生的大量的内容，使新的创客能够快速入门和提升。需要为学习者提供了更好的方式来发现和访问相关内容</a:t>
            </a:r>
            <a:r>
              <a:rPr lang="zh-CN" altLang="en-US" sz="1600" dirty="0" smtClean="0">
                <a:solidFill>
                  <a:schemeClr val="bg1"/>
                </a:solidFill>
                <a:latin typeface="微软雅黑"/>
                <a:ea typeface="微软雅黑"/>
                <a:cs typeface="微软雅黑"/>
              </a:rPr>
              <a:t>。</a:t>
            </a:r>
            <a:endParaRPr lang="en-US" altLang="zh-CN" sz="1600" dirty="0" smtClean="0">
              <a:solidFill>
                <a:schemeClr val="bg1"/>
              </a:solidFill>
              <a:latin typeface="微软雅黑"/>
              <a:ea typeface="微软雅黑"/>
              <a:cs typeface="微软雅黑"/>
            </a:endParaRPr>
          </a:p>
          <a:p>
            <a:endParaRPr lang="zh-CN" altLang="en-US" dirty="0">
              <a:latin typeface="微软雅黑"/>
              <a:ea typeface="微软雅黑"/>
              <a:cs typeface="微软雅黑"/>
            </a:endParaRPr>
          </a:p>
        </p:txBody>
      </p:sp>
    </p:spTree>
    <p:extLst>
      <p:ext uri="{BB962C8B-B14F-4D97-AF65-F5344CB8AC3E}">
        <p14:creationId xmlns:p14="http://schemas.microsoft.com/office/powerpoint/2010/main" val="35067067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740980" y="2801704"/>
            <a:ext cx="3389574" cy="3389574"/>
          </a:xfrm>
          <a:prstGeom prst="ellipse">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kumimoji="1" lang="zh-CN" altLang="en-US" dirty="0">
              <a:latin typeface="Hiragino Sans GB W3"/>
              <a:ea typeface="Hiragino Sans GB W3"/>
              <a:cs typeface="Hiragino Sans GB W3"/>
            </a:endParaRPr>
          </a:p>
        </p:txBody>
      </p:sp>
      <p:sp>
        <p:nvSpPr>
          <p:cNvPr id="5" name="Content Placeholder 2"/>
          <p:cNvSpPr>
            <a:spLocks noGrp="1"/>
          </p:cNvSpPr>
          <p:nvPr>
            <p:ph idx="1"/>
          </p:nvPr>
        </p:nvSpPr>
        <p:spPr>
          <a:xfrm>
            <a:off x="1763143" y="687958"/>
            <a:ext cx="7153115" cy="1308100"/>
          </a:xfrm>
        </p:spPr>
        <p:txBody>
          <a:bodyPr>
            <a:normAutofit fontScale="92500" lnSpcReduction="10000"/>
          </a:bodyPr>
          <a:lstStyle/>
          <a:p>
            <a:pPr marL="0" indent="0">
              <a:lnSpc>
                <a:spcPct val="150000"/>
              </a:lnSpc>
              <a:spcBef>
                <a:spcPts val="0"/>
              </a:spcBef>
              <a:buNone/>
            </a:pPr>
            <a:r>
              <a:rPr lang="en-US" altLang="zh-CN" sz="2400" dirty="0" err="1" smtClean="0">
                <a:solidFill>
                  <a:srgbClr val="F79646"/>
                </a:solidFill>
                <a:latin typeface="Hiragino Sans GB W6"/>
                <a:ea typeface="Hiragino Sans GB W6"/>
                <a:cs typeface="Hiragino Sans GB W6"/>
              </a:rPr>
              <a:t>D.School</a:t>
            </a:r>
            <a:r>
              <a:rPr lang="en-US" altLang="zh-CN" sz="2400" dirty="0" smtClean="0">
                <a:solidFill>
                  <a:srgbClr val="F79646"/>
                </a:solidFill>
                <a:latin typeface="Hiragino Sans GB W6"/>
                <a:ea typeface="Hiragino Sans GB W6"/>
                <a:cs typeface="Hiragino Sans GB W6"/>
              </a:rPr>
              <a:t> Model @ Tsinghua</a:t>
            </a:r>
          </a:p>
          <a:p>
            <a:pPr marL="0" indent="0">
              <a:lnSpc>
                <a:spcPct val="150000"/>
              </a:lnSpc>
              <a:spcBef>
                <a:spcPts val="0"/>
              </a:spcBef>
              <a:buNone/>
            </a:pPr>
            <a:r>
              <a:rPr lang="zh-CN" altLang="en-US" sz="1800" dirty="0" smtClean="0">
                <a:solidFill>
                  <a:srgbClr val="7F7F7F"/>
                </a:solidFill>
                <a:latin typeface="微软雅黑"/>
                <a:ea typeface="微软雅黑"/>
                <a:cs typeface="微软雅黑"/>
              </a:rPr>
              <a:t>跨学科团队＋设计思考与创新机制＋创新空间平台</a:t>
            </a:r>
            <a:endParaRPr lang="en-US" altLang="zh-CN" sz="1800" dirty="0" smtClean="0">
              <a:solidFill>
                <a:srgbClr val="7F7F7F"/>
              </a:solidFill>
              <a:latin typeface="微软雅黑"/>
              <a:ea typeface="微软雅黑"/>
              <a:cs typeface="微软雅黑"/>
            </a:endParaRPr>
          </a:p>
          <a:p>
            <a:pPr marL="0" indent="0">
              <a:lnSpc>
                <a:spcPct val="150000"/>
              </a:lnSpc>
              <a:spcBef>
                <a:spcPts val="0"/>
              </a:spcBef>
              <a:buNone/>
            </a:pPr>
            <a:r>
              <a:rPr lang="en-US" altLang="zh-CN" sz="1800" dirty="0" smtClean="0">
                <a:solidFill>
                  <a:srgbClr val="7F7F7F"/>
                </a:solidFill>
                <a:latin typeface="Helvetica Light"/>
                <a:cs typeface="Helvetica Light"/>
              </a:rPr>
              <a:t>Multidisciplinary Teams+ Design Thinking Process+ Variable Space</a:t>
            </a:r>
          </a:p>
        </p:txBody>
      </p:sp>
      <p:sp>
        <p:nvSpPr>
          <p:cNvPr id="2" name="Oval 1"/>
          <p:cNvSpPr/>
          <p:nvPr/>
        </p:nvSpPr>
        <p:spPr>
          <a:xfrm>
            <a:off x="3671937" y="3823413"/>
            <a:ext cx="1534658" cy="1534658"/>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kumimoji="1" lang="zh-CN" altLang="en-US" dirty="0" smtClean="0">
                <a:latin typeface="Hiragino Sans GB W6"/>
                <a:ea typeface="Hiragino Sans GB W6"/>
                <a:cs typeface="Hiragino Sans GB W6"/>
              </a:rPr>
              <a:t>以培养创新者为核心</a:t>
            </a:r>
            <a:endParaRPr kumimoji="1" lang="zh-CN" altLang="en-US" dirty="0">
              <a:latin typeface="Hiragino Sans GB W6"/>
              <a:ea typeface="Hiragino Sans GB W6"/>
              <a:cs typeface="Hiragino Sans GB W6"/>
            </a:endParaRPr>
          </a:p>
        </p:txBody>
      </p:sp>
      <p:sp>
        <p:nvSpPr>
          <p:cNvPr id="6" name="Oval 5"/>
          <p:cNvSpPr/>
          <p:nvPr/>
        </p:nvSpPr>
        <p:spPr>
          <a:xfrm>
            <a:off x="2356099" y="3234944"/>
            <a:ext cx="2982794" cy="2982794"/>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kumimoji="1" lang="zh-CN" altLang="en-US" dirty="0">
              <a:latin typeface="Hiragino Sans GB W3"/>
              <a:ea typeface="Hiragino Sans GB W3"/>
              <a:cs typeface="Hiragino Sans GB W3"/>
            </a:endParaRPr>
          </a:p>
        </p:txBody>
      </p:sp>
      <p:sp>
        <p:nvSpPr>
          <p:cNvPr id="7" name="Oval 6"/>
          <p:cNvSpPr/>
          <p:nvPr/>
        </p:nvSpPr>
        <p:spPr>
          <a:xfrm>
            <a:off x="3539639" y="3234944"/>
            <a:ext cx="2982794" cy="2982794"/>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kumimoji="1" lang="zh-CN" altLang="en-US" dirty="0">
              <a:latin typeface="Hiragino Sans GB W3"/>
              <a:ea typeface="Hiragino Sans GB W3"/>
              <a:cs typeface="Hiragino Sans GB W3"/>
            </a:endParaRPr>
          </a:p>
        </p:txBody>
      </p:sp>
      <p:sp>
        <p:nvSpPr>
          <p:cNvPr id="8" name="Oval 7"/>
          <p:cNvSpPr/>
          <p:nvPr/>
        </p:nvSpPr>
        <p:spPr>
          <a:xfrm>
            <a:off x="2944370" y="2507575"/>
            <a:ext cx="2982794" cy="2982794"/>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kumimoji="1" lang="zh-CN" altLang="en-US" dirty="0">
              <a:latin typeface="Hiragino Sans GB W3"/>
              <a:ea typeface="Hiragino Sans GB W3"/>
              <a:cs typeface="Hiragino Sans GB W3"/>
            </a:endParaRPr>
          </a:p>
        </p:txBody>
      </p:sp>
      <p:sp>
        <p:nvSpPr>
          <p:cNvPr id="3" name="Rectangle 2"/>
          <p:cNvSpPr/>
          <p:nvPr/>
        </p:nvSpPr>
        <p:spPr>
          <a:xfrm>
            <a:off x="3672295" y="2728372"/>
            <a:ext cx="1338828" cy="369332"/>
          </a:xfrm>
          <a:prstGeom prst="rect">
            <a:avLst/>
          </a:prstGeom>
        </p:spPr>
        <p:txBody>
          <a:bodyPr wrap="none">
            <a:spAutoFit/>
          </a:bodyPr>
          <a:lstStyle/>
          <a:p>
            <a:r>
              <a:rPr lang="zh-CN" altLang="en-US" dirty="0" smtClean="0">
                <a:solidFill>
                  <a:srgbClr val="7F7F7F"/>
                </a:solidFill>
                <a:latin typeface="微软雅黑"/>
                <a:ea typeface="微软雅黑"/>
                <a:cs typeface="微软雅黑"/>
              </a:rPr>
              <a:t>科技实现力</a:t>
            </a:r>
            <a:endParaRPr lang="zh-CN" altLang="en-US" dirty="0"/>
          </a:p>
        </p:txBody>
      </p:sp>
      <p:sp>
        <p:nvSpPr>
          <p:cNvPr id="9" name="Rectangle 8"/>
          <p:cNvSpPr/>
          <p:nvPr/>
        </p:nvSpPr>
        <p:spPr>
          <a:xfrm>
            <a:off x="5444875" y="4646694"/>
            <a:ext cx="1338828" cy="369332"/>
          </a:xfrm>
          <a:prstGeom prst="rect">
            <a:avLst/>
          </a:prstGeom>
        </p:spPr>
        <p:txBody>
          <a:bodyPr wrap="none">
            <a:spAutoFit/>
          </a:bodyPr>
          <a:lstStyle/>
          <a:p>
            <a:r>
              <a:rPr lang="zh-CN" altLang="en-US" dirty="0" smtClean="0">
                <a:solidFill>
                  <a:srgbClr val="7F7F7F"/>
                </a:solidFill>
                <a:latin typeface="微软雅黑"/>
                <a:ea typeface="微软雅黑"/>
                <a:cs typeface="微软雅黑"/>
              </a:rPr>
              <a:t>商业领导力</a:t>
            </a:r>
            <a:endParaRPr lang="zh-CN" altLang="en-US" dirty="0"/>
          </a:p>
        </p:txBody>
      </p:sp>
      <p:sp>
        <p:nvSpPr>
          <p:cNvPr id="10" name="Rectangle 9"/>
          <p:cNvSpPr/>
          <p:nvPr/>
        </p:nvSpPr>
        <p:spPr>
          <a:xfrm>
            <a:off x="2005541" y="4646694"/>
            <a:ext cx="1338828" cy="369332"/>
          </a:xfrm>
          <a:prstGeom prst="rect">
            <a:avLst/>
          </a:prstGeom>
        </p:spPr>
        <p:txBody>
          <a:bodyPr wrap="none">
            <a:spAutoFit/>
          </a:bodyPr>
          <a:lstStyle/>
          <a:p>
            <a:r>
              <a:rPr lang="zh-CN" altLang="en-US" dirty="0" smtClean="0">
                <a:solidFill>
                  <a:srgbClr val="7F7F7F"/>
                </a:solidFill>
                <a:latin typeface="微软雅黑"/>
                <a:ea typeface="微软雅黑"/>
                <a:cs typeface="微软雅黑"/>
              </a:rPr>
              <a:t>设计整合力</a:t>
            </a:r>
            <a:endParaRPr lang="zh-CN" altLang="en-US" dirty="0"/>
          </a:p>
        </p:txBody>
      </p:sp>
      <p:sp>
        <p:nvSpPr>
          <p:cNvPr id="12" name="Rectangle 11"/>
          <p:cNvSpPr/>
          <p:nvPr/>
        </p:nvSpPr>
        <p:spPr>
          <a:xfrm>
            <a:off x="5338893" y="3506449"/>
            <a:ext cx="1800493" cy="369332"/>
          </a:xfrm>
          <a:prstGeom prst="rect">
            <a:avLst/>
          </a:prstGeom>
        </p:spPr>
        <p:txBody>
          <a:bodyPr wrap="none">
            <a:spAutoFit/>
          </a:bodyPr>
          <a:lstStyle/>
          <a:p>
            <a:r>
              <a:rPr lang="zh-CN" altLang="en-US" dirty="0" smtClean="0">
                <a:solidFill>
                  <a:srgbClr val="7F7F7F"/>
                </a:solidFill>
                <a:latin typeface="微软雅黑"/>
                <a:ea typeface="微软雅黑"/>
                <a:cs typeface="微软雅黑"/>
              </a:rPr>
              <a:t>创业经营课程组</a:t>
            </a:r>
            <a:endParaRPr lang="zh-CN" altLang="en-US" dirty="0"/>
          </a:p>
        </p:txBody>
      </p:sp>
      <p:sp>
        <p:nvSpPr>
          <p:cNvPr id="13" name="Rectangle 12"/>
          <p:cNvSpPr/>
          <p:nvPr/>
        </p:nvSpPr>
        <p:spPr>
          <a:xfrm>
            <a:off x="1884921" y="3572047"/>
            <a:ext cx="1800493" cy="369332"/>
          </a:xfrm>
          <a:prstGeom prst="rect">
            <a:avLst/>
          </a:prstGeom>
        </p:spPr>
        <p:txBody>
          <a:bodyPr wrap="none">
            <a:spAutoFit/>
          </a:bodyPr>
          <a:lstStyle/>
          <a:p>
            <a:r>
              <a:rPr lang="zh-CN" altLang="en-US" dirty="0" smtClean="0">
                <a:solidFill>
                  <a:srgbClr val="7F7F7F"/>
                </a:solidFill>
                <a:latin typeface="微软雅黑"/>
                <a:ea typeface="微软雅黑"/>
                <a:cs typeface="微软雅黑"/>
              </a:rPr>
              <a:t>创新方法课程组</a:t>
            </a:r>
            <a:endParaRPr lang="zh-CN" altLang="en-US" dirty="0"/>
          </a:p>
        </p:txBody>
      </p:sp>
      <p:sp>
        <p:nvSpPr>
          <p:cNvPr id="14" name="Rectangle 13"/>
          <p:cNvSpPr/>
          <p:nvPr/>
        </p:nvSpPr>
        <p:spPr>
          <a:xfrm>
            <a:off x="3644382" y="5609436"/>
            <a:ext cx="1800493" cy="369332"/>
          </a:xfrm>
          <a:prstGeom prst="rect">
            <a:avLst/>
          </a:prstGeom>
        </p:spPr>
        <p:txBody>
          <a:bodyPr wrap="none">
            <a:spAutoFit/>
          </a:bodyPr>
          <a:lstStyle/>
          <a:p>
            <a:r>
              <a:rPr lang="zh-CN" altLang="en-US" dirty="0" smtClean="0">
                <a:solidFill>
                  <a:srgbClr val="7F7F7F"/>
                </a:solidFill>
                <a:latin typeface="微软雅黑"/>
                <a:ea typeface="微软雅黑"/>
                <a:cs typeface="微软雅黑"/>
              </a:rPr>
              <a:t>项目实践课程组</a:t>
            </a:r>
            <a:endParaRPr lang="zh-CN" altLang="en-US" dirty="0"/>
          </a:p>
        </p:txBody>
      </p:sp>
    </p:spTree>
    <p:extLst>
      <p:ext uri="{BB962C8B-B14F-4D97-AF65-F5344CB8AC3E}">
        <p14:creationId xmlns:p14="http://schemas.microsoft.com/office/powerpoint/2010/main" val="15977863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7936" y="1029074"/>
            <a:ext cx="6941324" cy="3693319"/>
          </a:xfrm>
          <a:prstGeom prst="rect">
            <a:avLst/>
          </a:prstGeom>
        </p:spPr>
        <p:txBody>
          <a:bodyPr wrap="square">
            <a:spAutoFit/>
          </a:bodyPr>
          <a:lstStyle/>
          <a:p>
            <a:r>
              <a:rPr lang="zh-CN" altLang="en-US" dirty="0" smtClean="0">
                <a:latin typeface="Hiragino Sans GB W3"/>
                <a:ea typeface="Hiragino Sans GB W3"/>
                <a:cs typeface="Hiragino Sans GB W3"/>
              </a:rPr>
              <a:t>理念：从设计思考和工程实践的视角推动商业价值创新。</a:t>
            </a:r>
            <a:endParaRPr lang="en-US" altLang="zh-CN" dirty="0" smtClean="0">
              <a:latin typeface="Hiragino Sans GB W3"/>
              <a:ea typeface="Hiragino Sans GB W3"/>
              <a:cs typeface="Hiragino Sans GB W3"/>
            </a:endParaRPr>
          </a:p>
          <a:p>
            <a:endParaRPr lang="en-US" altLang="zh-CN" dirty="0">
              <a:latin typeface="Hiragino Sans GB W3"/>
              <a:ea typeface="Hiragino Sans GB W3"/>
              <a:cs typeface="Hiragino Sans GB W3"/>
            </a:endParaRPr>
          </a:p>
          <a:p>
            <a:r>
              <a:rPr lang="zh-CN" altLang="en-US" dirty="0" smtClean="0">
                <a:latin typeface="Hiragino Sans GB W3"/>
                <a:ea typeface="Hiragino Sans GB W3"/>
                <a:cs typeface="Hiragino Sans GB W3"/>
              </a:rPr>
              <a:t>目标：</a:t>
            </a:r>
            <a:r>
              <a:rPr lang="zh-CN" altLang="en-US" dirty="0" smtClean="0">
                <a:latin typeface="Hiragino Sans GB W3"/>
                <a:ea typeface="Hiragino Sans GB W3"/>
                <a:cs typeface="Hiragino Sans GB W3"/>
              </a:rPr>
              <a:t>提升学生创业素养和创业能力为</a:t>
            </a:r>
            <a:r>
              <a:rPr lang="zh-CN" altLang="en-US" dirty="0" smtClean="0">
                <a:latin typeface="Hiragino Sans GB W3"/>
                <a:ea typeface="Hiragino Sans GB W3"/>
                <a:cs typeface="Hiragino Sans GB W3"/>
              </a:rPr>
              <a:t>目标</a:t>
            </a:r>
            <a:r>
              <a:rPr lang="zh-CN" altLang="en-US" dirty="0" smtClean="0">
                <a:latin typeface="Hiragino Sans GB W3"/>
                <a:ea typeface="Hiragino Sans GB W3"/>
                <a:cs typeface="Hiragino Sans GB W3"/>
              </a:rPr>
              <a:t>。</a:t>
            </a:r>
            <a:endParaRPr lang="en-US" altLang="zh-CN" dirty="0" smtClean="0">
              <a:latin typeface="Hiragino Sans GB W3"/>
              <a:ea typeface="Hiragino Sans GB W3"/>
              <a:cs typeface="Hiragino Sans GB W3"/>
            </a:endParaRPr>
          </a:p>
          <a:p>
            <a:endParaRPr lang="en-US" altLang="zh-CN" dirty="0">
              <a:latin typeface="Hiragino Sans GB W3"/>
              <a:ea typeface="Hiragino Sans GB W3"/>
              <a:cs typeface="Hiragino Sans GB W3"/>
            </a:endParaRPr>
          </a:p>
          <a:p>
            <a:r>
              <a:rPr lang="zh-CN" altLang="en-US" dirty="0" smtClean="0">
                <a:latin typeface="Hiragino Sans GB W3"/>
                <a:ea typeface="Hiragino Sans GB W3"/>
                <a:cs typeface="Hiragino Sans GB W3"/>
              </a:rPr>
              <a:t>思路：</a:t>
            </a:r>
            <a:r>
              <a:rPr lang="zh-CN" altLang="en-US" dirty="0" smtClean="0">
                <a:latin typeface="Hiragino Sans GB W3"/>
                <a:ea typeface="Hiragino Sans GB W3"/>
                <a:cs typeface="Hiragino Sans GB W3"/>
              </a:rPr>
              <a:t>采用辐射模式</a:t>
            </a:r>
            <a:r>
              <a:rPr lang="zh-CN" altLang="en-US" dirty="0" smtClean="0">
                <a:latin typeface="Hiragino Sans GB W3"/>
                <a:ea typeface="Hiragino Sans GB W3"/>
                <a:cs typeface="Hiragino Sans GB W3"/>
              </a:rPr>
              <a:t>、</a:t>
            </a:r>
            <a:r>
              <a:rPr lang="zh-CN" altLang="en-US" dirty="0" smtClean="0">
                <a:latin typeface="Hiragino Sans GB W3"/>
                <a:ea typeface="Hiragino Sans GB W3"/>
                <a:cs typeface="Hiragino Sans GB W3"/>
              </a:rPr>
              <a:t>教学活动在全校范围内展开</a:t>
            </a:r>
            <a:r>
              <a:rPr lang="zh-CN" altLang="en-US" dirty="0" smtClean="0">
                <a:latin typeface="Hiragino Sans GB W3"/>
                <a:ea typeface="Hiragino Sans GB W3"/>
                <a:cs typeface="Hiragino Sans GB W3"/>
              </a:rPr>
              <a:t>、</a:t>
            </a:r>
            <a:r>
              <a:rPr lang="zh-CN" altLang="en-US" dirty="0" smtClean="0">
                <a:latin typeface="Hiragino Sans GB W3"/>
                <a:ea typeface="Hiragino Sans GB W3"/>
                <a:cs typeface="Hiragino Sans GB W3"/>
              </a:rPr>
              <a:t>主要培养</a:t>
            </a:r>
            <a:r>
              <a:rPr lang="zh-CN" altLang="en-US" dirty="0">
                <a:latin typeface="Hiragino Sans GB W3"/>
                <a:ea typeface="Hiragino Sans GB W3"/>
                <a:cs typeface="Hiragino Sans GB W3"/>
              </a:rPr>
              <a:t>学生的创业精神和创业意识</a:t>
            </a:r>
            <a:r>
              <a:rPr lang="en-US" altLang="zh-CN" dirty="0">
                <a:latin typeface="Hiragino Sans GB W3"/>
                <a:ea typeface="Hiragino Sans GB W3"/>
                <a:cs typeface="Hiragino Sans GB W3"/>
              </a:rPr>
              <a:t>,</a:t>
            </a:r>
            <a:r>
              <a:rPr lang="zh-CN" altLang="en-US" dirty="0">
                <a:latin typeface="Hiragino Sans GB W3"/>
                <a:ea typeface="Hiragino Sans GB W3"/>
                <a:cs typeface="Hiragino Sans GB W3"/>
              </a:rPr>
              <a:t>为学生从事各种职业打下基础</a:t>
            </a:r>
            <a:r>
              <a:rPr lang="zh-CN" altLang="en-US" dirty="0" smtClean="0">
                <a:latin typeface="Hiragino Sans GB W3"/>
                <a:ea typeface="Hiragino Sans GB W3"/>
                <a:cs typeface="Hiragino Sans GB W3"/>
              </a:rPr>
              <a:t>。</a:t>
            </a:r>
            <a:endParaRPr lang="en-US" altLang="zh-CN" dirty="0" smtClean="0">
              <a:latin typeface="Hiragino Sans GB W3"/>
              <a:ea typeface="Hiragino Sans GB W3"/>
              <a:cs typeface="Hiragino Sans GB W3"/>
            </a:endParaRPr>
          </a:p>
          <a:p>
            <a:endParaRPr lang="en-US" altLang="zh-CN" dirty="0" smtClean="0">
              <a:latin typeface="Hiragino Sans GB W3"/>
              <a:ea typeface="Hiragino Sans GB W3"/>
              <a:cs typeface="Hiragino Sans GB W3"/>
            </a:endParaRPr>
          </a:p>
          <a:p>
            <a:r>
              <a:rPr lang="zh-CN" altLang="en-US" dirty="0" smtClean="0">
                <a:latin typeface="Hiragino Sans GB W3"/>
                <a:ea typeface="Hiragino Sans GB W3"/>
                <a:cs typeface="Hiragino Sans GB W3"/>
              </a:rPr>
              <a:t>措施和环节</a:t>
            </a:r>
            <a:r>
              <a:rPr kumimoji="1" lang="zh-CN" altLang="en-US" dirty="0" smtClean="0">
                <a:latin typeface="Hiragino Sans GB W3"/>
                <a:ea typeface="Hiragino Sans GB W3"/>
                <a:cs typeface="Hiragino Sans GB W3"/>
              </a:rPr>
              <a:t>：</a:t>
            </a:r>
            <a:endParaRPr kumimoji="1" lang="en-US" altLang="zh-CN" dirty="0" smtClean="0">
              <a:latin typeface="Hiragino Sans GB W3"/>
              <a:ea typeface="Hiragino Sans GB W3"/>
              <a:cs typeface="Hiragino Sans GB W3"/>
            </a:endParaRPr>
          </a:p>
          <a:p>
            <a:pPr marL="285750" indent="-285750">
              <a:buFont typeface="Arial"/>
              <a:buChar char="•"/>
            </a:pPr>
            <a:r>
              <a:rPr kumimoji="1" lang="zh-CN" altLang="en-US" dirty="0" smtClean="0">
                <a:latin typeface="Hiragino Sans GB W3"/>
                <a:ea typeface="Hiragino Sans GB W3"/>
                <a:cs typeface="Hiragino Sans GB W3"/>
              </a:rPr>
              <a:t>链接现有的课程形成体系</a:t>
            </a:r>
            <a:endParaRPr kumimoji="1" lang="en-US" altLang="zh-CN" dirty="0" smtClean="0">
              <a:latin typeface="Hiragino Sans GB W3"/>
              <a:ea typeface="Hiragino Sans GB W3"/>
              <a:cs typeface="Hiragino Sans GB W3"/>
            </a:endParaRPr>
          </a:p>
          <a:p>
            <a:pPr marL="285750" indent="-285750">
              <a:buFont typeface="Arial"/>
              <a:buChar char="•"/>
            </a:pPr>
            <a:r>
              <a:rPr kumimoji="1" lang="zh-CN" altLang="en-US" dirty="0" smtClean="0">
                <a:latin typeface="Hiragino Sans GB W3"/>
                <a:ea typeface="Hiragino Sans GB W3"/>
                <a:cs typeface="Hiragino Sans GB W3"/>
              </a:rPr>
              <a:t>案例、项目、讲座等形式进行</a:t>
            </a:r>
            <a:endParaRPr kumimoji="1" lang="en-US" altLang="zh-CN" dirty="0" smtClean="0">
              <a:latin typeface="Hiragino Sans GB W3"/>
              <a:ea typeface="Hiragino Sans GB W3"/>
              <a:cs typeface="Hiragino Sans GB W3"/>
            </a:endParaRPr>
          </a:p>
          <a:p>
            <a:pPr marL="285750" indent="-285750">
              <a:buFont typeface="Arial"/>
              <a:buChar char="•"/>
            </a:pPr>
            <a:r>
              <a:rPr kumimoji="1" lang="zh-CN" altLang="en-US" dirty="0" smtClean="0">
                <a:latin typeface="Hiragino Sans GB W3"/>
                <a:ea typeface="Hiragino Sans GB W3"/>
                <a:cs typeface="Hiragino Sans GB W3"/>
              </a:rPr>
              <a:t>创客</a:t>
            </a:r>
            <a:r>
              <a:rPr kumimoji="1" lang="zh-CN" altLang="en-US" dirty="0" smtClean="0">
                <a:latin typeface="Hiragino Sans GB W3"/>
                <a:ea typeface="Hiragino Sans GB W3"/>
                <a:cs typeface="Hiragino Sans GB W3"/>
              </a:rPr>
              <a:t>社区与创客</a:t>
            </a:r>
            <a:r>
              <a:rPr kumimoji="1" lang="zh-CN" altLang="en-US" dirty="0" smtClean="0">
                <a:latin typeface="Hiragino Sans GB W3"/>
                <a:ea typeface="Hiragino Sans GB W3"/>
                <a:cs typeface="Hiragino Sans GB W3"/>
              </a:rPr>
              <a:t>驻校计划</a:t>
            </a:r>
            <a:endParaRPr kumimoji="1" lang="en-US" altLang="zh-CN" dirty="0">
              <a:latin typeface="Hiragino Sans GB W3"/>
              <a:ea typeface="Hiragino Sans GB W3"/>
              <a:cs typeface="Hiragino Sans GB W3"/>
            </a:endParaRPr>
          </a:p>
          <a:p>
            <a:pPr marL="285750" indent="-285750">
              <a:buFont typeface="Arial"/>
              <a:buChar char="•"/>
            </a:pPr>
            <a:r>
              <a:rPr kumimoji="1" lang="zh-CN" altLang="en-US" dirty="0" smtClean="0">
                <a:latin typeface="Hiragino Sans GB W3"/>
                <a:ea typeface="Hiragino Sans GB W3"/>
                <a:cs typeface="Hiragino Sans GB W3"/>
              </a:rPr>
              <a:t>开放式教学环境和管理机制</a:t>
            </a:r>
            <a:endParaRPr kumimoji="1" lang="en-US" altLang="zh-CN" dirty="0" smtClean="0">
              <a:latin typeface="Hiragino Sans GB W3"/>
              <a:ea typeface="Hiragino Sans GB W3"/>
              <a:cs typeface="Hiragino Sans GB W3"/>
            </a:endParaRPr>
          </a:p>
          <a:p>
            <a:pPr marL="285750" indent="-285750">
              <a:buFont typeface="Arial"/>
              <a:buChar char="•"/>
            </a:pPr>
            <a:r>
              <a:rPr kumimoji="1" lang="zh-CN" altLang="en-US" dirty="0" smtClean="0">
                <a:latin typeface="Hiragino Sans GB W3"/>
                <a:ea typeface="Hiragino Sans GB W3"/>
                <a:cs typeface="Hiragino Sans GB W3"/>
              </a:rPr>
              <a:t>协同工作软硬件平台</a:t>
            </a:r>
            <a:endParaRPr kumimoji="1" lang="en-US" altLang="zh-CN" dirty="0" smtClean="0">
              <a:latin typeface="Hiragino Sans GB W3"/>
              <a:ea typeface="Hiragino Sans GB W3"/>
              <a:cs typeface="Hiragino Sans GB W3"/>
            </a:endParaRPr>
          </a:p>
        </p:txBody>
      </p:sp>
    </p:spTree>
    <p:extLst>
      <p:ext uri="{BB962C8B-B14F-4D97-AF65-F5344CB8AC3E}">
        <p14:creationId xmlns:p14="http://schemas.microsoft.com/office/powerpoint/2010/main" val="8240563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215973" y="5616119"/>
            <a:ext cx="673200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215973" y="4481852"/>
            <a:ext cx="673200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15973" y="3300842"/>
            <a:ext cx="673200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215973" y="1896189"/>
            <a:ext cx="6732006"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76416" y="886037"/>
            <a:ext cx="1107996" cy="369332"/>
          </a:xfrm>
          <a:prstGeom prst="rect">
            <a:avLst/>
          </a:prstGeom>
        </p:spPr>
        <p:txBody>
          <a:bodyPr wrap="none">
            <a:spAutoFit/>
          </a:bodyPr>
          <a:lstStyle/>
          <a:p>
            <a:r>
              <a:rPr lang="zh-CN" altLang="en-US" dirty="0" smtClean="0">
                <a:latin typeface="Hiragino Sans GB W3"/>
                <a:ea typeface="Hiragino Sans GB W3"/>
                <a:cs typeface="Hiragino Sans GB W3"/>
              </a:rPr>
              <a:t>顶层设计</a:t>
            </a:r>
            <a:endParaRPr lang="zh-CN" altLang="en-US" dirty="0">
              <a:latin typeface="Hiragino Sans GB W3"/>
              <a:ea typeface="Hiragino Sans GB W3"/>
              <a:cs typeface="Hiragino Sans GB W3"/>
            </a:endParaRPr>
          </a:p>
        </p:txBody>
      </p:sp>
      <p:sp>
        <p:nvSpPr>
          <p:cNvPr id="21" name="Rectangle 20"/>
          <p:cNvSpPr/>
          <p:nvPr/>
        </p:nvSpPr>
        <p:spPr>
          <a:xfrm>
            <a:off x="584083" y="2584998"/>
            <a:ext cx="646331" cy="369332"/>
          </a:xfrm>
          <a:prstGeom prst="rect">
            <a:avLst/>
          </a:prstGeom>
        </p:spPr>
        <p:txBody>
          <a:bodyPr wrap="none">
            <a:spAutoFit/>
          </a:bodyPr>
          <a:lstStyle/>
          <a:p>
            <a:r>
              <a:rPr lang="zh-CN" altLang="en-US" dirty="0" smtClean="0">
                <a:latin typeface="Hiragino Sans GB W3"/>
                <a:ea typeface="Hiragino Sans GB W3"/>
                <a:cs typeface="Hiragino Sans GB W3"/>
              </a:rPr>
              <a:t>课程</a:t>
            </a:r>
            <a:endParaRPr lang="zh-CN" altLang="en-US" dirty="0">
              <a:latin typeface="Hiragino Sans GB W3"/>
              <a:ea typeface="Hiragino Sans GB W3"/>
              <a:cs typeface="Hiragino Sans GB W3"/>
            </a:endParaRPr>
          </a:p>
        </p:txBody>
      </p:sp>
      <p:sp>
        <p:nvSpPr>
          <p:cNvPr id="22" name="Rectangle 21"/>
          <p:cNvSpPr/>
          <p:nvPr/>
        </p:nvSpPr>
        <p:spPr>
          <a:xfrm>
            <a:off x="584083" y="3743923"/>
            <a:ext cx="646331" cy="369332"/>
          </a:xfrm>
          <a:prstGeom prst="rect">
            <a:avLst/>
          </a:prstGeom>
        </p:spPr>
        <p:txBody>
          <a:bodyPr wrap="none">
            <a:spAutoFit/>
          </a:bodyPr>
          <a:lstStyle/>
          <a:p>
            <a:r>
              <a:rPr lang="zh-CN" altLang="en-US" dirty="0" smtClean="0">
                <a:latin typeface="Hiragino Sans GB W3"/>
                <a:ea typeface="Hiragino Sans GB W3"/>
                <a:cs typeface="Hiragino Sans GB W3"/>
              </a:rPr>
              <a:t>活动</a:t>
            </a:r>
            <a:endParaRPr lang="zh-CN" altLang="en-US" dirty="0">
              <a:latin typeface="Hiragino Sans GB W3"/>
              <a:ea typeface="Hiragino Sans GB W3"/>
              <a:cs typeface="Hiragino Sans GB W3"/>
            </a:endParaRPr>
          </a:p>
        </p:txBody>
      </p:sp>
      <p:sp>
        <p:nvSpPr>
          <p:cNvPr id="23" name="Rectangle 22"/>
          <p:cNvSpPr/>
          <p:nvPr/>
        </p:nvSpPr>
        <p:spPr>
          <a:xfrm>
            <a:off x="584083" y="4915177"/>
            <a:ext cx="646331" cy="369332"/>
          </a:xfrm>
          <a:prstGeom prst="rect">
            <a:avLst/>
          </a:prstGeom>
        </p:spPr>
        <p:txBody>
          <a:bodyPr wrap="none">
            <a:spAutoFit/>
          </a:bodyPr>
          <a:lstStyle/>
          <a:p>
            <a:r>
              <a:rPr lang="zh-CN" altLang="en-US" dirty="0" smtClean="0">
                <a:latin typeface="Hiragino Sans GB W3"/>
                <a:ea typeface="Hiragino Sans GB W3"/>
                <a:cs typeface="Hiragino Sans GB W3"/>
              </a:rPr>
              <a:t>支持</a:t>
            </a:r>
            <a:endParaRPr lang="zh-CN" altLang="en-US" dirty="0">
              <a:latin typeface="Hiragino Sans GB W3"/>
              <a:ea typeface="Hiragino Sans GB W3"/>
              <a:cs typeface="Hiragino Sans GB W3"/>
            </a:endParaRPr>
          </a:p>
        </p:txBody>
      </p:sp>
      <p:sp>
        <p:nvSpPr>
          <p:cNvPr id="24" name="Rectangle 23"/>
          <p:cNvSpPr/>
          <p:nvPr/>
        </p:nvSpPr>
        <p:spPr>
          <a:xfrm>
            <a:off x="584083" y="5913825"/>
            <a:ext cx="646331" cy="369332"/>
          </a:xfrm>
          <a:prstGeom prst="rect">
            <a:avLst/>
          </a:prstGeom>
        </p:spPr>
        <p:txBody>
          <a:bodyPr wrap="none">
            <a:spAutoFit/>
          </a:bodyPr>
          <a:lstStyle/>
          <a:p>
            <a:r>
              <a:rPr lang="zh-CN" altLang="en-US" dirty="0" smtClean="0">
                <a:latin typeface="Hiragino Sans GB W3"/>
                <a:ea typeface="Hiragino Sans GB W3"/>
                <a:cs typeface="Hiragino Sans GB W3"/>
              </a:rPr>
              <a:t>过程</a:t>
            </a:r>
            <a:endParaRPr lang="zh-CN" altLang="en-US" dirty="0">
              <a:latin typeface="Hiragino Sans GB W3"/>
              <a:ea typeface="Hiragino Sans GB W3"/>
              <a:cs typeface="Hiragino Sans GB W3"/>
            </a:endParaRPr>
          </a:p>
        </p:txBody>
      </p:sp>
      <p:sp>
        <p:nvSpPr>
          <p:cNvPr id="25" name="Rectangle 24"/>
          <p:cNvSpPr/>
          <p:nvPr/>
        </p:nvSpPr>
        <p:spPr>
          <a:xfrm>
            <a:off x="2514474" y="5913825"/>
            <a:ext cx="1107996"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素质培养</a:t>
            </a:r>
            <a:endParaRPr lang="zh-CN" altLang="en-US" dirty="0">
              <a:latin typeface="Hiragino Sans GB W3"/>
              <a:ea typeface="Hiragino Sans GB W3"/>
              <a:cs typeface="Hiragino Sans GB W3"/>
            </a:endParaRPr>
          </a:p>
        </p:txBody>
      </p:sp>
      <p:sp>
        <p:nvSpPr>
          <p:cNvPr id="26" name="Rectangle 25"/>
          <p:cNvSpPr/>
          <p:nvPr/>
        </p:nvSpPr>
        <p:spPr>
          <a:xfrm>
            <a:off x="4023182" y="5913825"/>
            <a:ext cx="1107996"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创新孵化</a:t>
            </a:r>
            <a:endParaRPr lang="zh-CN" altLang="en-US" dirty="0">
              <a:latin typeface="Hiragino Sans GB W3"/>
              <a:ea typeface="Hiragino Sans GB W3"/>
              <a:cs typeface="Hiragino Sans GB W3"/>
            </a:endParaRPr>
          </a:p>
        </p:txBody>
      </p:sp>
      <p:sp>
        <p:nvSpPr>
          <p:cNvPr id="27" name="Rectangle 26"/>
          <p:cNvSpPr/>
          <p:nvPr/>
        </p:nvSpPr>
        <p:spPr>
          <a:xfrm>
            <a:off x="5510956" y="5913825"/>
            <a:ext cx="1107996"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工程</a:t>
            </a:r>
            <a:r>
              <a:rPr lang="zh-CN" altLang="en-US" dirty="0" smtClean="0">
                <a:latin typeface="Hiragino Sans GB W3"/>
                <a:ea typeface="Hiragino Sans GB W3"/>
                <a:cs typeface="Hiragino Sans GB W3"/>
              </a:rPr>
              <a:t>实现</a:t>
            </a:r>
            <a:endParaRPr lang="zh-CN" altLang="en-US" dirty="0">
              <a:latin typeface="Hiragino Sans GB W3"/>
              <a:ea typeface="Hiragino Sans GB W3"/>
              <a:cs typeface="Hiragino Sans GB W3"/>
            </a:endParaRPr>
          </a:p>
        </p:txBody>
      </p:sp>
      <p:sp>
        <p:nvSpPr>
          <p:cNvPr id="14" name="Rectangle 13"/>
          <p:cNvSpPr/>
          <p:nvPr/>
        </p:nvSpPr>
        <p:spPr>
          <a:xfrm>
            <a:off x="4545799" y="2468064"/>
            <a:ext cx="2579578" cy="369332"/>
          </a:xfrm>
          <a:prstGeom prst="rect">
            <a:avLst/>
          </a:prstGeom>
          <a:solidFill>
            <a:srgbClr val="FAC090"/>
          </a:solidFill>
        </p:spPr>
        <p:txBody>
          <a:bodyPr wrap="none">
            <a:spAutoFit/>
          </a:bodyPr>
          <a:lstStyle/>
          <a:p>
            <a:r>
              <a:rPr lang="en-US" altLang="en-US" dirty="0" smtClean="0">
                <a:latin typeface="Hiragino Sans GB W3"/>
                <a:ea typeface="Hiragino Sans GB W3"/>
                <a:cs typeface="Hiragino Sans GB W3"/>
              </a:rPr>
              <a:t>设计与科技创业实验室</a:t>
            </a:r>
            <a:endParaRPr lang="zh-CN" altLang="en-US" dirty="0">
              <a:latin typeface="Hiragino Sans GB W3"/>
              <a:ea typeface="Hiragino Sans GB W3"/>
              <a:cs typeface="Hiragino Sans GB W3"/>
            </a:endParaRPr>
          </a:p>
        </p:txBody>
      </p:sp>
      <p:sp>
        <p:nvSpPr>
          <p:cNvPr id="15" name="Rectangle 14"/>
          <p:cNvSpPr/>
          <p:nvPr/>
        </p:nvSpPr>
        <p:spPr>
          <a:xfrm>
            <a:off x="2822705" y="2853071"/>
            <a:ext cx="1569660"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实验室探究课</a:t>
            </a:r>
            <a:endParaRPr lang="zh-CN" altLang="en-US" dirty="0">
              <a:latin typeface="Hiragino Sans GB W3"/>
              <a:ea typeface="Hiragino Sans GB W3"/>
              <a:cs typeface="Hiragino Sans GB W3"/>
            </a:endParaRPr>
          </a:p>
        </p:txBody>
      </p:sp>
      <p:sp>
        <p:nvSpPr>
          <p:cNvPr id="28" name="Rectangle 27"/>
          <p:cNvSpPr/>
          <p:nvPr/>
        </p:nvSpPr>
        <p:spPr>
          <a:xfrm>
            <a:off x="6015683" y="2906173"/>
            <a:ext cx="2031325"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服务设计专题研究</a:t>
            </a:r>
            <a:endParaRPr lang="zh-CN" altLang="en-US" dirty="0">
              <a:latin typeface="Hiragino Sans GB W3"/>
              <a:ea typeface="Hiragino Sans GB W3"/>
              <a:cs typeface="Hiragino Sans GB W3"/>
            </a:endParaRPr>
          </a:p>
        </p:txBody>
      </p:sp>
      <p:sp>
        <p:nvSpPr>
          <p:cNvPr id="29" name="Rectangle 28"/>
          <p:cNvSpPr/>
          <p:nvPr/>
        </p:nvSpPr>
        <p:spPr>
          <a:xfrm>
            <a:off x="6462314" y="2031000"/>
            <a:ext cx="1646605"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项目实践</a:t>
            </a:r>
            <a:r>
              <a:rPr lang="en-US" altLang="zh-CN" dirty="0" smtClean="0">
                <a:latin typeface="Hiragino Sans GB W3"/>
                <a:ea typeface="Hiragino Sans GB W3"/>
                <a:cs typeface="Hiragino Sans GB W3"/>
              </a:rPr>
              <a:t>1</a:t>
            </a:r>
            <a:r>
              <a:rPr lang="zh-CN" altLang="en-US" dirty="0" smtClean="0">
                <a:latin typeface="Hiragino Sans GB W3"/>
                <a:ea typeface="Hiragino Sans GB W3"/>
                <a:cs typeface="Hiragino Sans GB W3"/>
              </a:rPr>
              <a:t>、</a:t>
            </a:r>
            <a:r>
              <a:rPr lang="en-US" altLang="zh-CN" dirty="0" smtClean="0">
                <a:latin typeface="Hiragino Sans GB W3"/>
                <a:ea typeface="Hiragino Sans GB W3"/>
                <a:cs typeface="Hiragino Sans GB W3"/>
              </a:rPr>
              <a:t>2</a:t>
            </a:r>
            <a:endParaRPr lang="zh-CN" altLang="en-US" dirty="0">
              <a:latin typeface="Hiragino Sans GB W3"/>
              <a:ea typeface="Hiragino Sans GB W3"/>
              <a:cs typeface="Hiragino Sans GB W3"/>
            </a:endParaRPr>
          </a:p>
        </p:txBody>
      </p:sp>
      <p:sp>
        <p:nvSpPr>
          <p:cNvPr id="30" name="Rectangle 29"/>
          <p:cNvSpPr/>
          <p:nvPr/>
        </p:nvSpPr>
        <p:spPr>
          <a:xfrm>
            <a:off x="6020656" y="3879387"/>
            <a:ext cx="1800493" cy="369332"/>
          </a:xfrm>
          <a:prstGeom prst="rect">
            <a:avLst/>
          </a:prstGeom>
          <a:solidFill>
            <a:srgbClr val="FAC090"/>
          </a:solidFill>
        </p:spPr>
        <p:txBody>
          <a:bodyPr wrap="none">
            <a:spAutoFit/>
          </a:bodyPr>
          <a:lstStyle/>
          <a:p>
            <a:r>
              <a:rPr lang="en-US" altLang="en-US" dirty="0" smtClean="0">
                <a:latin typeface="Hiragino Sans GB W3"/>
                <a:ea typeface="Hiragino Sans GB W3"/>
                <a:cs typeface="Hiragino Sans GB W3"/>
              </a:rPr>
              <a:t>全球</a:t>
            </a:r>
            <a:r>
              <a:rPr lang="en-US" altLang="en-US" dirty="0" smtClean="0">
                <a:latin typeface="Hiragino Sans GB W3"/>
                <a:ea typeface="Hiragino Sans GB W3"/>
                <a:cs typeface="Hiragino Sans GB W3"/>
              </a:rPr>
              <a:t>创客马拉松</a:t>
            </a:r>
            <a:endParaRPr lang="zh-CN" altLang="en-US" dirty="0">
              <a:latin typeface="Hiragino Sans GB W3"/>
              <a:ea typeface="Hiragino Sans GB W3"/>
              <a:cs typeface="Hiragino Sans GB W3"/>
            </a:endParaRPr>
          </a:p>
        </p:txBody>
      </p:sp>
      <p:pic>
        <p:nvPicPr>
          <p:cNvPr id="31" name="Picture 30"/>
          <p:cNvPicPr>
            <a:picLocks noChangeAspect="1"/>
          </p:cNvPicPr>
          <p:nvPr/>
        </p:nvPicPr>
        <p:blipFill>
          <a:blip r:embed="rId2"/>
          <a:stretch>
            <a:fillRect/>
          </a:stretch>
        </p:blipFill>
        <p:spPr>
          <a:xfrm>
            <a:off x="5374609" y="3529076"/>
            <a:ext cx="1491746" cy="354249"/>
          </a:xfrm>
          <a:prstGeom prst="rect">
            <a:avLst/>
          </a:prstGeom>
        </p:spPr>
      </p:pic>
      <p:sp>
        <p:nvSpPr>
          <p:cNvPr id="32" name="Rectangle 31"/>
          <p:cNvSpPr/>
          <p:nvPr/>
        </p:nvSpPr>
        <p:spPr>
          <a:xfrm>
            <a:off x="2549388" y="3928589"/>
            <a:ext cx="646331" cy="369332"/>
          </a:xfrm>
          <a:prstGeom prst="rect">
            <a:avLst/>
          </a:prstGeom>
          <a:solidFill>
            <a:srgbClr val="FAC090"/>
          </a:solidFill>
        </p:spPr>
        <p:txBody>
          <a:bodyPr wrap="none">
            <a:spAutoFit/>
          </a:bodyPr>
          <a:lstStyle/>
          <a:p>
            <a:r>
              <a:rPr lang="en-US" altLang="zh-CN" dirty="0" smtClean="0">
                <a:latin typeface="Hiragino Sans GB W3"/>
                <a:ea typeface="Hiragino Sans GB W3"/>
                <a:cs typeface="Hiragino Sans GB W3"/>
              </a:rPr>
              <a:t>XLP</a:t>
            </a:r>
            <a:endParaRPr lang="zh-CN" altLang="en-US" dirty="0">
              <a:latin typeface="Hiragino Sans GB W3"/>
              <a:ea typeface="Hiragino Sans GB W3"/>
              <a:cs typeface="Hiragino Sans GB W3"/>
            </a:endParaRPr>
          </a:p>
        </p:txBody>
      </p:sp>
      <p:sp>
        <p:nvSpPr>
          <p:cNvPr id="33" name="Rectangle 32"/>
          <p:cNvSpPr/>
          <p:nvPr/>
        </p:nvSpPr>
        <p:spPr>
          <a:xfrm>
            <a:off x="3284369" y="3920158"/>
            <a:ext cx="1107996"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学生社团</a:t>
            </a:r>
            <a:endParaRPr lang="zh-CN" altLang="en-US" dirty="0">
              <a:latin typeface="Hiragino Sans GB W3"/>
              <a:ea typeface="Hiragino Sans GB W3"/>
              <a:cs typeface="Hiragino Sans GB W3"/>
            </a:endParaRPr>
          </a:p>
        </p:txBody>
      </p:sp>
      <p:pic>
        <p:nvPicPr>
          <p:cNvPr id="35" name="Picture 34" descr="d75e7e7fjw1e8ugp2k53lj21kw2aqqa7.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5340" y="3832840"/>
            <a:ext cx="756678" cy="611702"/>
          </a:xfrm>
          <a:prstGeom prst="rect">
            <a:avLst/>
          </a:prstGeom>
        </p:spPr>
      </p:pic>
      <p:sp>
        <p:nvSpPr>
          <p:cNvPr id="36" name="Rectangle 35"/>
          <p:cNvSpPr/>
          <p:nvPr/>
        </p:nvSpPr>
        <p:spPr>
          <a:xfrm>
            <a:off x="5030461" y="5066422"/>
            <a:ext cx="1295661" cy="369332"/>
          </a:xfrm>
          <a:prstGeom prst="rect">
            <a:avLst/>
          </a:prstGeom>
          <a:solidFill>
            <a:srgbClr val="FAC090"/>
          </a:solidFill>
        </p:spPr>
        <p:txBody>
          <a:bodyPr wrap="none">
            <a:spAutoFit/>
          </a:bodyPr>
          <a:lstStyle/>
          <a:p>
            <a:r>
              <a:rPr lang="en-US" altLang="zh-CN" dirty="0" err="1" smtClean="0">
                <a:latin typeface="Hiragino Sans GB W3"/>
                <a:ea typeface="Hiragino Sans GB W3"/>
                <a:cs typeface="Hiragino Sans GB W3"/>
              </a:rPr>
              <a:t>Toyhouse</a:t>
            </a:r>
            <a:endParaRPr lang="zh-CN" altLang="en-US" dirty="0">
              <a:latin typeface="Hiragino Sans GB W3"/>
              <a:ea typeface="Hiragino Sans GB W3"/>
              <a:cs typeface="Hiragino Sans GB W3"/>
            </a:endParaRPr>
          </a:p>
        </p:txBody>
      </p:sp>
      <p:sp>
        <p:nvSpPr>
          <p:cNvPr id="37" name="Rectangle 36"/>
          <p:cNvSpPr/>
          <p:nvPr/>
        </p:nvSpPr>
        <p:spPr>
          <a:xfrm>
            <a:off x="2514474" y="4915177"/>
            <a:ext cx="2031325"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基础工业训练中心</a:t>
            </a:r>
            <a:endParaRPr lang="zh-CN" altLang="en-US" dirty="0">
              <a:latin typeface="Hiragino Sans GB W3"/>
              <a:ea typeface="Hiragino Sans GB W3"/>
              <a:cs typeface="Hiragino Sans GB W3"/>
            </a:endParaRPr>
          </a:p>
        </p:txBody>
      </p:sp>
      <p:sp>
        <p:nvSpPr>
          <p:cNvPr id="38" name="Rectangle 37"/>
          <p:cNvSpPr/>
          <p:nvPr/>
        </p:nvSpPr>
        <p:spPr>
          <a:xfrm>
            <a:off x="6490821" y="4915177"/>
            <a:ext cx="2262158"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美院服务设计研究所</a:t>
            </a:r>
            <a:endParaRPr lang="zh-CN" altLang="en-US" dirty="0">
              <a:latin typeface="Hiragino Sans GB W3"/>
              <a:ea typeface="Hiragino Sans GB W3"/>
              <a:cs typeface="Hiragino Sans GB W3"/>
            </a:endParaRPr>
          </a:p>
        </p:txBody>
      </p:sp>
      <p:sp>
        <p:nvSpPr>
          <p:cNvPr id="39" name="Rectangle 38"/>
          <p:cNvSpPr/>
          <p:nvPr/>
        </p:nvSpPr>
        <p:spPr>
          <a:xfrm>
            <a:off x="6936784" y="5913825"/>
            <a:ext cx="1107996"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商业价值</a:t>
            </a:r>
            <a:endParaRPr lang="zh-CN" altLang="en-US" dirty="0">
              <a:latin typeface="Hiragino Sans GB W3"/>
              <a:ea typeface="Hiragino Sans GB W3"/>
              <a:cs typeface="Hiragino Sans GB W3"/>
            </a:endParaRPr>
          </a:p>
        </p:txBody>
      </p:sp>
      <p:sp>
        <p:nvSpPr>
          <p:cNvPr id="40" name="Rectangle 39"/>
          <p:cNvSpPr/>
          <p:nvPr/>
        </p:nvSpPr>
        <p:spPr>
          <a:xfrm>
            <a:off x="3750338" y="1270041"/>
            <a:ext cx="3054565"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创新创业课程群</a:t>
            </a:r>
            <a:r>
              <a:rPr lang="en-US" altLang="zh-CN" dirty="0" smtClean="0">
                <a:latin typeface="Hiragino Sans GB W3"/>
                <a:ea typeface="Hiragino Sans GB W3"/>
                <a:cs typeface="Hiragino Sans GB W3"/>
              </a:rPr>
              <a:t>/</a:t>
            </a:r>
            <a:r>
              <a:rPr lang="zh-CN" altLang="en-US" dirty="0" smtClean="0">
                <a:latin typeface="Hiragino Sans GB W3"/>
                <a:ea typeface="Hiragino Sans GB W3"/>
                <a:cs typeface="Hiragino Sans GB W3"/>
              </a:rPr>
              <a:t>辅修专业</a:t>
            </a:r>
            <a:r>
              <a:rPr lang="en-US" altLang="zh-CN" dirty="0" smtClean="0">
                <a:latin typeface="Hiragino Sans GB W3"/>
                <a:ea typeface="Hiragino Sans GB W3"/>
                <a:cs typeface="Hiragino Sans GB W3"/>
              </a:rPr>
              <a:t>/</a:t>
            </a:r>
            <a:endParaRPr lang="zh-CN" altLang="en-US" dirty="0">
              <a:latin typeface="Hiragino Sans GB W3"/>
              <a:ea typeface="Hiragino Sans GB W3"/>
              <a:cs typeface="Hiragino Sans GB W3"/>
            </a:endParaRPr>
          </a:p>
        </p:txBody>
      </p:sp>
      <p:sp>
        <p:nvSpPr>
          <p:cNvPr id="41" name="Rectangle 40"/>
          <p:cNvSpPr/>
          <p:nvPr/>
        </p:nvSpPr>
        <p:spPr>
          <a:xfrm>
            <a:off x="2514474" y="2400332"/>
            <a:ext cx="1187864"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创业课程</a:t>
            </a:r>
            <a:r>
              <a:rPr lang="en-US" altLang="zh-CN" dirty="0" smtClean="0">
                <a:latin typeface="Hiragino Sans GB W3"/>
                <a:ea typeface="Hiragino Sans GB W3"/>
                <a:cs typeface="Hiragino Sans GB W3"/>
              </a:rPr>
              <a:t>*</a:t>
            </a:r>
            <a:endParaRPr lang="zh-CN" altLang="en-US" dirty="0">
              <a:latin typeface="Hiragino Sans GB W3"/>
              <a:ea typeface="Hiragino Sans GB W3"/>
              <a:cs typeface="Hiragino Sans GB W3"/>
            </a:endParaRPr>
          </a:p>
        </p:txBody>
      </p:sp>
      <p:sp>
        <p:nvSpPr>
          <p:cNvPr id="42" name="Rectangle 41"/>
          <p:cNvSpPr/>
          <p:nvPr/>
        </p:nvSpPr>
        <p:spPr>
          <a:xfrm>
            <a:off x="3437803" y="3374591"/>
            <a:ext cx="1107996" cy="369332"/>
          </a:xfrm>
          <a:prstGeom prst="rect">
            <a:avLst/>
          </a:prstGeom>
          <a:solidFill>
            <a:srgbClr val="FAC090"/>
          </a:solidFill>
        </p:spPr>
        <p:txBody>
          <a:bodyPr wrap="none">
            <a:spAutoFit/>
          </a:bodyPr>
          <a:lstStyle/>
          <a:p>
            <a:r>
              <a:rPr lang="zh-CN" altLang="en-US" dirty="0" smtClean="0">
                <a:latin typeface="Hiragino Sans GB W3"/>
                <a:ea typeface="Hiragino Sans GB W3"/>
                <a:cs typeface="Hiragino Sans GB W3"/>
              </a:rPr>
              <a:t>兴趣团队</a:t>
            </a:r>
            <a:endParaRPr lang="zh-CN" altLang="en-US" dirty="0">
              <a:latin typeface="Hiragino Sans GB W3"/>
              <a:ea typeface="Hiragino Sans GB W3"/>
              <a:cs typeface="Hiragino Sans GB W3"/>
            </a:endParaRPr>
          </a:p>
        </p:txBody>
      </p:sp>
      <p:sp>
        <p:nvSpPr>
          <p:cNvPr id="43" name="Rectangle 42"/>
          <p:cNvSpPr/>
          <p:nvPr/>
        </p:nvSpPr>
        <p:spPr>
          <a:xfrm>
            <a:off x="2730371" y="383916"/>
            <a:ext cx="877163" cy="369332"/>
          </a:xfrm>
          <a:prstGeom prst="rect">
            <a:avLst/>
          </a:prstGeom>
        </p:spPr>
        <p:txBody>
          <a:bodyPr wrap="none">
            <a:spAutoFit/>
          </a:bodyPr>
          <a:lstStyle/>
          <a:p>
            <a:r>
              <a:rPr lang="zh-CN" altLang="en-US" dirty="0" smtClean="0">
                <a:latin typeface="Hiragino Sans GB W3"/>
                <a:ea typeface="Hiragino Sans GB W3"/>
                <a:cs typeface="Hiragino Sans GB W3"/>
              </a:rPr>
              <a:t>教务处</a:t>
            </a:r>
            <a:endParaRPr lang="zh-CN" altLang="en-US" dirty="0">
              <a:latin typeface="Hiragino Sans GB W3"/>
              <a:ea typeface="Hiragino Sans GB W3"/>
              <a:cs typeface="Hiragino Sans GB W3"/>
            </a:endParaRPr>
          </a:p>
        </p:txBody>
      </p:sp>
      <p:cxnSp>
        <p:nvCxnSpPr>
          <p:cNvPr id="9" name="Straight Arrow Connector 8"/>
          <p:cNvCxnSpPr>
            <a:stCxn id="43" idx="2"/>
          </p:cNvCxnSpPr>
          <p:nvPr/>
        </p:nvCxnSpPr>
        <p:spPr>
          <a:xfrm>
            <a:off x="3168953" y="753248"/>
            <a:ext cx="453517" cy="383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32079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en-US" b="0" dirty="0" smtClean="0">
                <a:solidFill>
                  <a:schemeClr val="accent6"/>
                </a:solidFill>
                <a:latin typeface="Hiragino Sans GB W6"/>
                <a:ea typeface="Hiragino Sans GB W6"/>
                <a:cs typeface="Hiragino Sans GB W6"/>
              </a:rPr>
              <a:t>请各位老师批评指正！</a:t>
            </a:r>
            <a:endParaRPr kumimoji="1" lang="zh-CN" altLang="en-US" b="0" dirty="0">
              <a:solidFill>
                <a:schemeClr val="accent6"/>
              </a:solidFill>
              <a:latin typeface="Hiragino Sans GB W6"/>
              <a:ea typeface="Hiragino Sans GB W6"/>
              <a:cs typeface="Hiragino Sans GB W6"/>
            </a:endParaRPr>
          </a:p>
        </p:txBody>
      </p:sp>
      <p:sp>
        <p:nvSpPr>
          <p:cNvPr id="5" name="Text Placeholder 4"/>
          <p:cNvSpPr>
            <a:spLocks noGrp="1"/>
          </p:cNvSpPr>
          <p:nvPr>
            <p:ph type="body" idx="1"/>
          </p:nvPr>
        </p:nvSpPr>
        <p:spPr/>
        <p:txBody>
          <a:bodyPr/>
          <a:lstStyle/>
          <a:p>
            <a:r>
              <a:rPr kumimoji="1" lang="zh-CN" altLang="en-US" dirty="0">
                <a:latin typeface="Hiragino Sans GB W3"/>
                <a:ea typeface="Hiragino Sans GB W3"/>
                <a:cs typeface="Hiragino Sans GB W3"/>
              </a:rPr>
              <a:t>付志勇</a:t>
            </a:r>
            <a:r>
              <a:rPr kumimoji="1" lang="en-US" altLang="zh-CN" dirty="0">
                <a:latin typeface="Hiragino Sans GB W3"/>
                <a:ea typeface="Hiragino Sans GB W3"/>
                <a:cs typeface="Hiragino Sans GB W3"/>
              </a:rPr>
              <a:t> </a:t>
            </a:r>
            <a:r>
              <a:rPr kumimoji="1" lang="en-US" altLang="zh-CN" dirty="0" err="1">
                <a:latin typeface="Hiragino Sans GB W3"/>
                <a:ea typeface="Hiragino Sans GB W3"/>
                <a:cs typeface="Hiragino Sans GB W3"/>
              </a:rPr>
              <a:t>fuzhiyong@</a:t>
            </a:r>
            <a:r>
              <a:rPr kumimoji="1" lang="en-US" altLang="zh-CN" dirty="0" err="1" smtClean="0">
                <a:latin typeface="Hiragino Sans GB W3"/>
                <a:ea typeface="Hiragino Sans GB W3"/>
                <a:cs typeface="Hiragino Sans GB W3"/>
              </a:rPr>
              <a:t>tsinghua.edu.cn</a:t>
            </a:r>
            <a:endParaRPr kumimoji="1" lang="zh-CN" altLang="en-US" dirty="0">
              <a:latin typeface="Hiragino Sans GB W3"/>
              <a:ea typeface="Hiragino Sans GB W3"/>
              <a:cs typeface="Hiragino Sans GB W3"/>
            </a:endParaRPr>
          </a:p>
        </p:txBody>
      </p:sp>
      <p:pic>
        <p:nvPicPr>
          <p:cNvPr id="6" name="Picture 5"/>
          <p:cNvPicPr>
            <a:picLocks noChangeAspect="1"/>
          </p:cNvPicPr>
          <p:nvPr/>
        </p:nvPicPr>
        <p:blipFill>
          <a:blip r:embed="rId2"/>
          <a:stretch>
            <a:fillRect/>
          </a:stretch>
        </p:blipFill>
        <p:spPr>
          <a:xfrm>
            <a:off x="814909" y="1659966"/>
            <a:ext cx="3793725" cy="900906"/>
          </a:xfrm>
          <a:prstGeom prst="rect">
            <a:avLst/>
          </a:prstGeom>
        </p:spPr>
      </p:pic>
    </p:spTree>
    <p:extLst>
      <p:ext uri="{BB962C8B-B14F-4D97-AF65-F5344CB8AC3E}">
        <p14:creationId xmlns:p14="http://schemas.microsoft.com/office/powerpoint/2010/main" val="199907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5" y="274638"/>
            <a:ext cx="5940425" cy="1143000"/>
          </a:xfrm>
        </p:spPr>
        <p:txBody>
          <a:bodyPr>
            <a:normAutofit/>
          </a:bodyPr>
          <a:lstStyle/>
          <a:p>
            <a:pPr algn="l"/>
            <a:r>
              <a:rPr lang="zh-CN" altLang="en-US" sz="2800" dirty="0" smtClean="0">
                <a:solidFill>
                  <a:schemeClr val="tx1">
                    <a:lumMod val="50000"/>
                    <a:lumOff val="50000"/>
                  </a:schemeClr>
                </a:solidFill>
                <a:latin typeface="STHeiti"/>
                <a:ea typeface="STHeiti"/>
                <a:cs typeface="STHeiti"/>
              </a:rPr>
              <a:t>行胜于言的</a:t>
            </a:r>
            <a:r>
              <a:rPr lang="zh-CN" altLang="en-US" sz="2800" dirty="0" smtClean="0">
                <a:latin typeface="STHeiti"/>
                <a:ea typeface="STHeiti"/>
                <a:cs typeface="STHeiti"/>
              </a:rPr>
              <a:t>理念</a:t>
            </a:r>
            <a:endParaRPr lang="en-US" altLang="zh-CN" sz="2800" dirty="0">
              <a:latin typeface="STHeiti"/>
              <a:ea typeface="STHeiti"/>
              <a:cs typeface="STHeiti"/>
            </a:endParaRPr>
          </a:p>
        </p:txBody>
      </p:sp>
      <p:sp>
        <p:nvSpPr>
          <p:cNvPr id="3" name="Content Placeholder 2"/>
          <p:cNvSpPr>
            <a:spLocks noGrp="1"/>
          </p:cNvSpPr>
          <p:nvPr>
            <p:ph idx="1"/>
          </p:nvPr>
        </p:nvSpPr>
        <p:spPr>
          <a:xfrm>
            <a:off x="457200" y="1600199"/>
            <a:ext cx="8229600" cy="4416425"/>
          </a:xfrm>
        </p:spPr>
        <p:txBody>
          <a:bodyPr>
            <a:noAutofit/>
          </a:bodyPr>
          <a:lstStyle/>
          <a:p>
            <a:pPr marL="0" indent="0">
              <a:spcBef>
                <a:spcPts val="0"/>
              </a:spcBef>
              <a:buNone/>
            </a:pPr>
            <a:r>
              <a:rPr lang="en-US" altLang="zh-CN" sz="4400" dirty="0" smtClean="0">
                <a:solidFill>
                  <a:srgbClr val="FF6600"/>
                </a:solidFill>
                <a:latin typeface="Myriad Pro Black"/>
                <a:ea typeface="Hiragino Sans GB W6"/>
                <a:cs typeface="Myriad Pro Black"/>
              </a:rPr>
              <a:t>idea </a:t>
            </a:r>
            <a:r>
              <a:rPr lang="en-US" altLang="zh-CN" sz="4400" dirty="0">
                <a:solidFill>
                  <a:srgbClr val="FF6600"/>
                </a:solidFill>
                <a:latin typeface="Myriad Pro Black"/>
                <a:ea typeface="Hiragino Sans GB W6"/>
                <a:cs typeface="Myriad Pro Black"/>
              </a:rPr>
              <a:t>means nothing unless we make it real</a:t>
            </a:r>
            <a:r>
              <a:rPr lang="zh-CN" altLang="en-US" sz="4400" dirty="0">
                <a:solidFill>
                  <a:srgbClr val="FF6600"/>
                </a:solidFill>
                <a:latin typeface="Myriad Pro Black"/>
                <a:ea typeface="Hiragino Sans GB W6"/>
                <a:cs typeface="Myriad Pro Black"/>
              </a:rPr>
              <a:t>！</a:t>
            </a:r>
            <a:endParaRPr lang="en-US" altLang="zh-CN" sz="4400" dirty="0" smtClean="0">
              <a:solidFill>
                <a:srgbClr val="FF6600"/>
              </a:solidFill>
              <a:latin typeface="Myriad Pro Black"/>
              <a:ea typeface="Hiragino Sans GB W6"/>
              <a:cs typeface="Myriad Pro Black"/>
            </a:endParaRPr>
          </a:p>
          <a:p>
            <a:pPr marL="0" indent="0">
              <a:lnSpc>
                <a:spcPct val="150000"/>
              </a:lnSpc>
              <a:spcBef>
                <a:spcPts val="0"/>
              </a:spcBef>
              <a:buNone/>
            </a:pPr>
            <a:endParaRPr lang="en-US" altLang="zh-CN" sz="2400" dirty="0">
              <a:latin typeface="华文细黑"/>
              <a:ea typeface="华文细黑"/>
              <a:cs typeface="华文细黑"/>
            </a:endParaRPr>
          </a:p>
          <a:p>
            <a:pPr marL="0" indent="0">
              <a:lnSpc>
                <a:spcPct val="150000"/>
              </a:lnSpc>
              <a:spcBef>
                <a:spcPts val="0"/>
              </a:spcBef>
              <a:buNone/>
            </a:pPr>
            <a:r>
              <a:rPr lang="zh-CN" altLang="en-US" sz="1800" dirty="0" smtClean="0">
                <a:latin typeface="华文细黑"/>
                <a:ea typeface="华文细黑"/>
                <a:cs typeface="华文细黑"/>
              </a:rPr>
              <a:t>在</a:t>
            </a:r>
            <a:r>
              <a:rPr lang="zh-CN" altLang="en-US" sz="1800" dirty="0" smtClean="0">
                <a:latin typeface="华文细黑"/>
                <a:ea typeface="华文细黑"/>
                <a:cs typeface="华文细黑"/>
              </a:rPr>
              <a:t>设计</a:t>
            </a:r>
            <a:r>
              <a:rPr lang="zh-CN" altLang="en-US" sz="1800" dirty="0">
                <a:latin typeface="华文细黑"/>
                <a:ea typeface="华文细黑"/>
                <a:cs typeface="华文细黑"/>
              </a:rPr>
              <a:t>与科技</a:t>
            </a:r>
            <a:r>
              <a:rPr lang="zh-CN" altLang="en-US" sz="1800" dirty="0" smtClean="0">
                <a:latin typeface="华文细黑"/>
                <a:ea typeface="华文细黑"/>
                <a:cs typeface="华文细黑"/>
              </a:rPr>
              <a:t>融合的创业领域</a:t>
            </a:r>
            <a:r>
              <a:rPr lang="zh-CN" altLang="en-US" sz="1800" dirty="0" smtClean="0">
                <a:latin typeface="华文细黑"/>
                <a:ea typeface="华文细黑"/>
                <a:cs typeface="华文细黑"/>
              </a:rPr>
              <a:t>，构建创新</a:t>
            </a:r>
            <a:r>
              <a:rPr lang="zh-CN" altLang="en-US" sz="1800" dirty="0" smtClean="0">
                <a:latin typeface="华文细黑"/>
                <a:ea typeface="华文细黑"/>
                <a:cs typeface="华文细黑"/>
              </a:rPr>
              <a:t>创业生态环境；</a:t>
            </a:r>
            <a:endParaRPr lang="en-US" altLang="zh-CN" sz="1800" dirty="0" smtClean="0">
              <a:latin typeface="华文细黑"/>
              <a:ea typeface="华文细黑"/>
              <a:cs typeface="华文细黑"/>
            </a:endParaRPr>
          </a:p>
          <a:p>
            <a:pPr marL="0" indent="0">
              <a:lnSpc>
                <a:spcPct val="150000"/>
              </a:lnSpc>
              <a:spcBef>
                <a:spcPts val="0"/>
              </a:spcBef>
              <a:buNone/>
            </a:pPr>
            <a:r>
              <a:rPr lang="zh-CN" altLang="en-US" sz="1800" dirty="0" smtClean="0">
                <a:latin typeface="华文细黑"/>
                <a:ea typeface="华文细黑"/>
                <a:cs typeface="华文细黑"/>
              </a:rPr>
              <a:t>通过</a:t>
            </a:r>
            <a:r>
              <a:rPr lang="zh-CN" altLang="en-US" sz="1800" dirty="0" smtClean="0">
                <a:latin typeface="华文细黑"/>
                <a:ea typeface="华文细黑"/>
                <a:cs typeface="华文细黑"/>
              </a:rPr>
              <a:t>设计思考</a:t>
            </a:r>
            <a:r>
              <a:rPr lang="zh-CN" altLang="en-US" sz="1800" dirty="0" smtClean="0">
                <a:latin typeface="华文细黑"/>
                <a:ea typeface="华文细黑"/>
                <a:cs typeface="华文细黑"/>
              </a:rPr>
              <a:t>和整合实践平台</a:t>
            </a:r>
            <a:r>
              <a:rPr lang="zh-CN" altLang="en-US" sz="1800" dirty="0" smtClean="0">
                <a:latin typeface="华文细黑"/>
                <a:ea typeface="华文细黑"/>
                <a:cs typeface="华文细黑"/>
              </a:rPr>
              <a:t>，</a:t>
            </a:r>
            <a:r>
              <a:rPr lang="zh-CN" altLang="en-US" sz="1800" dirty="0" smtClean="0">
                <a:latin typeface="华文细黑"/>
                <a:ea typeface="华文细黑"/>
                <a:cs typeface="华文细黑"/>
              </a:rPr>
              <a:t>帮助学生团队</a:t>
            </a:r>
            <a:r>
              <a:rPr lang="zh-CN" altLang="en-US" sz="1800" dirty="0" smtClean="0">
                <a:latin typeface="华文细黑"/>
                <a:ea typeface="华文细黑"/>
                <a:cs typeface="华文细黑"/>
              </a:rPr>
              <a:t>实现</a:t>
            </a:r>
            <a:r>
              <a:rPr lang="zh-CN" altLang="en-US" sz="1800" dirty="0" smtClean="0">
                <a:latin typeface="华文细黑"/>
                <a:ea typeface="华文细黑"/>
                <a:cs typeface="华文细黑"/>
              </a:rPr>
              <a:t>创新</a:t>
            </a:r>
            <a:r>
              <a:rPr lang="zh-CN" altLang="en-US" sz="1800" dirty="0" smtClean="0">
                <a:latin typeface="华文细黑"/>
                <a:ea typeface="华文细黑"/>
                <a:cs typeface="华文细黑"/>
              </a:rPr>
              <a:t>创业。</a:t>
            </a:r>
            <a:endParaRPr lang="en-US" altLang="zh-CN" sz="1800" dirty="0" smtClean="0">
              <a:latin typeface="华文细黑"/>
              <a:ea typeface="华文细黑"/>
              <a:cs typeface="华文细黑"/>
            </a:endParaRPr>
          </a:p>
          <a:p>
            <a:pPr marL="0" indent="0">
              <a:lnSpc>
                <a:spcPct val="150000"/>
              </a:lnSpc>
              <a:spcBef>
                <a:spcPts val="0"/>
              </a:spcBef>
              <a:buNone/>
            </a:pPr>
            <a:r>
              <a:rPr lang="en-US" altLang="zh-CN" sz="1800" dirty="0" smtClean="0">
                <a:latin typeface="Hiragino Sans GB W6"/>
                <a:ea typeface="Hiragino Sans GB W6"/>
                <a:cs typeface="Hiragino Sans GB W6"/>
                <a:hlinkClick r:id="rId3"/>
              </a:rPr>
              <a:t>www.designow.org</a:t>
            </a:r>
            <a:r>
              <a:rPr lang="en-US" altLang="zh-CN" sz="1800" dirty="0" smtClean="0">
                <a:latin typeface="Hiragino Sans GB W3"/>
                <a:ea typeface="Hiragino Sans GB W3"/>
                <a:cs typeface="Hiragino Sans GB W3"/>
              </a:rPr>
              <a:t> </a:t>
            </a:r>
            <a:endParaRPr lang="zh-CN" altLang="en-US" sz="1800" dirty="0">
              <a:latin typeface="华文细黑"/>
              <a:ea typeface="华文细黑"/>
              <a:cs typeface="华文细黑"/>
            </a:endParaRPr>
          </a:p>
        </p:txBody>
      </p:sp>
      <p:pic>
        <p:nvPicPr>
          <p:cNvPr id="4" name="Picture 3"/>
          <p:cNvPicPr>
            <a:picLocks noChangeAspect="1"/>
          </p:cNvPicPr>
          <p:nvPr/>
        </p:nvPicPr>
        <p:blipFill>
          <a:blip r:embed="rId4"/>
          <a:stretch>
            <a:fillRect/>
          </a:stretch>
        </p:blipFill>
        <p:spPr>
          <a:xfrm>
            <a:off x="580508" y="627858"/>
            <a:ext cx="1968724" cy="467518"/>
          </a:xfrm>
          <a:prstGeom prst="rect">
            <a:avLst/>
          </a:prstGeom>
        </p:spPr>
      </p:pic>
    </p:spTree>
    <p:extLst>
      <p:ext uri="{BB962C8B-B14F-4D97-AF65-F5344CB8AC3E}">
        <p14:creationId xmlns:p14="http://schemas.microsoft.com/office/powerpoint/2010/main" val="20400658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191268"/>
            <a:ext cx="9149776" cy="4333977"/>
            <a:chOff x="-767092" y="209836"/>
            <a:chExt cx="9916868" cy="4697326"/>
          </a:xfrm>
        </p:grpSpPr>
        <p:pic>
          <p:nvPicPr>
            <p:cNvPr id="26625" name="Picture 1"/>
            <p:cNvPicPr>
              <a:picLocks noChangeAspect="1"/>
            </p:cNvPicPr>
            <p:nvPr/>
          </p:nvPicPr>
          <p:blipFill>
            <a:blip r:embed="rId2" cstate="print">
              <a:extLst>
                <a:ext uri="{28A0092B-C50C-407E-A947-70E740481C1C}">
                  <a14:useLocalDpi xmlns:a14="http://schemas.microsoft.com/office/drawing/2010/main"/>
                </a:ext>
              </a:extLst>
            </a:blip>
            <a:srcRect t="-2" b="-50"/>
            <a:stretch>
              <a:fillRect/>
            </a:stretch>
          </p:blipFill>
          <p:spPr bwMode="auto">
            <a:xfrm>
              <a:off x="5827832" y="209836"/>
              <a:ext cx="3321944" cy="469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c2bbd76fjw1e4eq0qo9jcj20sg148ws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30867" y="246063"/>
              <a:ext cx="3296965" cy="466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7092" y="246063"/>
              <a:ext cx="3297959" cy="466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p:cNvSpPr/>
          <p:nvPr/>
        </p:nvSpPr>
        <p:spPr>
          <a:xfrm>
            <a:off x="3398462" y="5688499"/>
            <a:ext cx="2347076" cy="369332"/>
          </a:xfrm>
          <a:prstGeom prst="rect">
            <a:avLst/>
          </a:prstGeom>
        </p:spPr>
        <p:txBody>
          <a:bodyPr wrap="none">
            <a:spAutoFit/>
          </a:bodyPr>
          <a:lstStyle/>
          <a:p>
            <a:r>
              <a:rPr lang="en-US" altLang="zh-CN" dirty="0">
                <a:latin typeface="STHeiti"/>
                <a:ea typeface="STHeiti"/>
                <a:cs typeface="STHeiti"/>
                <a:hlinkClick r:id="rId5"/>
              </a:rPr>
              <a:t>www.designow.org</a:t>
            </a:r>
            <a:r>
              <a:rPr lang="en-US" altLang="zh-CN" dirty="0">
                <a:latin typeface="STHeiti"/>
                <a:ea typeface="STHeiti"/>
                <a:cs typeface="STHeiti"/>
              </a:rPr>
              <a:t> </a:t>
            </a:r>
            <a:endParaRPr lang="zh-CN" altLang="en-US" dirty="0"/>
          </a:p>
        </p:txBody>
      </p:sp>
    </p:spTree>
    <p:extLst>
      <p:ext uri="{BB962C8B-B14F-4D97-AF65-F5344CB8AC3E}">
        <p14:creationId xmlns:p14="http://schemas.microsoft.com/office/powerpoint/2010/main" val="21873273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1092395" y="2505629"/>
            <a:ext cx="3283296" cy="3283296"/>
          </a:xfrm>
          <a:prstGeom prst="ellipse">
            <a:avLst/>
          </a:prstGeom>
          <a:noFill/>
          <a:ln>
            <a:solidFill>
              <a:schemeClr val="bg1">
                <a:lumMod val="95000"/>
              </a:schemeClr>
            </a:solidFill>
            <a:prstDash val="dash"/>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6" name="Oval 5"/>
          <p:cNvSpPr/>
          <p:nvPr/>
        </p:nvSpPr>
        <p:spPr>
          <a:xfrm>
            <a:off x="3555873" y="2418065"/>
            <a:ext cx="864205" cy="864205"/>
          </a:xfrm>
          <a:prstGeom prst="ellipse">
            <a:avLst/>
          </a:prstGeom>
          <a:solidFill>
            <a:srgbClr val="4BACC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sz="1600" dirty="0">
                <a:solidFill>
                  <a:schemeClr val="tx1"/>
                </a:solidFill>
                <a:latin typeface="华文细黑"/>
                <a:ea typeface="华文细黑"/>
                <a:cs typeface="华文细黑"/>
              </a:rPr>
              <a:t>创意社区</a:t>
            </a:r>
            <a:endParaRPr kumimoji="1" lang="en-US" altLang="zh-CN" sz="1600" dirty="0">
              <a:solidFill>
                <a:schemeClr val="tx1"/>
              </a:solidFill>
              <a:latin typeface="华文细黑"/>
              <a:ea typeface="华文细黑"/>
              <a:cs typeface="华文细黑"/>
            </a:endParaRPr>
          </a:p>
          <a:p>
            <a:pPr algn="ctr"/>
            <a:r>
              <a:rPr kumimoji="1" lang="en-US" altLang="zh-CN" sz="1600" dirty="0" smtClean="0">
                <a:solidFill>
                  <a:schemeClr val="tx1"/>
                </a:solidFill>
              </a:rPr>
              <a:t>Community</a:t>
            </a:r>
            <a:endParaRPr kumimoji="1" lang="zh-CN" altLang="en-US" sz="1600" dirty="0">
              <a:solidFill>
                <a:schemeClr val="tx1"/>
              </a:solidFill>
            </a:endParaRPr>
          </a:p>
        </p:txBody>
      </p:sp>
      <p:sp>
        <p:nvSpPr>
          <p:cNvPr id="8" name="Oval 7"/>
          <p:cNvSpPr/>
          <p:nvPr/>
        </p:nvSpPr>
        <p:spPr>
          <a:xfrm>
            <a:off x="5320314" y="4611445"/>
            <a:ext cx="864205" cy="864205"/>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dirty="0" smtClean="0">
                <a:solidFill>
                  <a:schemeClr val="tx1"/>
                </a:solidFill>
                <a:latin typeface="华文细黑"/>
                <a:ea typeface="华文细黑"/>
                <a:cs typeface="华文细黑"/>
              </a:rPr>
              <a:t>清华</a:t>
            </a:r>
            <a:r>
              <a:rPr kumimoji="1" lang="zh-CN" altLang="en-US" dirty="0" smtClean="0">
                <a:solidFill>
                  <a:srgbClr val="000000"/>
                </a:solidFill>
                <a:latin typeface="华文细黑"/>
                <a:ea typeface="华文细黑"/>
                <a:cs typeface="华文细黑"/>
              </a:rPr>
              <a:t>科技</a:t>
            </a:r>
            <a:r>
              <a:rPr kumimoji="1" lang="zh-CN" altLang="en-US" dirty="0" smtClean="0">
                <a:solidFill>
                  <a:schemeClr val="tx1"/>
                </a:solidFill>
                <a:latin typeface="华文细黑"/>
                <a:ea typeface="华文细黑"/>
                <a:cs typeface="华文细黑"/>
              </a:rPr>
              <a:t>园</a:t>
            </a:r>
            <a:endParaRPr kumimoji="1" lang="en-US" altLang="zh-CN" dirty="0" smtClean="0">
              <a:solidFill>
                <a:schemeClr val="tx1"/>
              </a:solidFill>
              <a:latin typeface="华文细黑"/>
              <a:ea typeface="华文细黑"/>
              <a:cs typeface="华文细黑"/>
            </a:endParaRPr>
          </a:p>
          <a:p>
            <a:pPr algn="ctr"/>
            <a:r>
              <a:rPr kumimoji="1" lang="en-US" altLang="zh-CN" dirty="0" smtClean="0">
                <a:solidFill>
                  <a:schemeClr val="tx1"/>
                </a:solidFill>
                <a:latin typeface="华文细黑"/>
                <a:ea typeface="华文细黑"/>
                <a:cs typeface="华文细黑"/>
              </a:rPr>
              <a:t>Science Park</a:t>
            </a:r>
            <a:endParaRPr kumimoji="1" lang="zh-CN" altLang="en-US" dirty="0">
              <a:solidFill>
                <a:schemeClr val="tx1"/>
              </a:solidFill>
              <a:latin typeface="华文细黑"/>
              <a:ea typeface="华文细黑"/>
              <a:cs typeface="华文细黑"/>
            </a:endParaRPr>
          </a:p>
        </p:txBody>
      </p:sp>
      <p:sp>
        <p:nvSpPr>
          <p:cNvPr id="9" name="Oval 8"/>
          <p:cNvSpPr/>
          <p:nvPr/>
        </p:nvSpPr>
        <p:spPr>
          <a:xfrm>
            <a:off x="988581" y="2342292"/>
            <a:ext cx="864205" cy="864205"/>
          </a:xfrm>
          <a:prstGeom prst="ellipse">
            <a:avLst/>
          </a:prstGeom>
          <a:solidFill>
            <a:srgbClr val="4BACC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sz="1600" dirty="0">
                <a:solidFill>
                  <a:schemeClr val="tx1"/>
                </a:solidFill>
                <a:latin typeface="华文细黑"/>
                <a:ea typeface="华文细黑"/>
                <a:cs typeface="华文细黑"/>
              </a:rPr>
              <a:t>展示平台</a:t>
            </a:r>
            <a:endParaRPr kumimoji="1" lang="en-US" altLang="zh-CN" sz="1600" dirty="0">
              <a:solidFill>
                <a:schemeClr val="tx1"/>
              </a:solidFill>
              <a:latin typeface="华文细黑"/>
              <a:ea typeface="华文细黑"/>
              <a:cs typeface="华文细黑"/>
            </a:endParaRPr>
          </a:p>
          <a:p>
            <a:pPr algn="ctr"/>
            <a:r>
              <a:rPr kumimoji="1" lang="en-US" altLang="zh-CN" sz="1600" dirty="0" err="1">
                <a:solidFill>
                  <a:schemeClr val="tx1"/>
                </a:solidFill>
              </a:rPr>
              <a:t>CMoDA</a:t>
            </a:r>
            <a:endParaRPr kumimoji="1" lang="zh-CN" altLang="en-US" sz="1600" dirty="0">
              <a:solidFill>
                <a:schemeClr val="tx1"/>
              </a:solidFill>
            </a:endParaRPr>
          </a:p>
        </p:txBody>
      </p:sp>
      <p:cxnSp>
        <p:nvCxnSpPr>
          <p:cNvPr id="13" name="Straight Connector 12"/>
          <p:cNvCxnSpPr>
            <a:stCxn id="18" idx="7"/>
            <a:endCxn id="6" idx="3"/>
          </p:cNvCxnSpPr>
          <p:nvPr/>
        </p:nvCxnSpPr>
        <p:spPr>
          <a:xfrm flipV="1">
            <a:off x="1734122" y="3155710"/>
            <a:ext cx="1948310" cy="1692124"/>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996477" y="4721274"/>
            <a:ext cx="864205" cy="864205"/>
          </a:xfrm>
          <a:prstGeom prst="ellipse">
            <a:avLst/>
          </a:prstGeom>
          <a:solidFill>
            <a:srgbClr val="4BACC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sz="1600" dirty="0">
                <a:solidFill>
                  <a:schemeClr val="tx1"/>
                </a:solidFill>
                <a:latin typeface="华文细黑"/>
                <a:ea typeface="华文细黑"/>
                <a:cs typeface="华文细黑"/>
              </a:rPr>
              <a:t>科技支持</a:t>
            </a:r>
            <a:endParaRPr kumimoji="1" lang="en-US" altLang="zh-CN" sz="1600" dirty="0">
              <a:solidFill>
                <a:schemeClr val="tx1"/>
              </a:solidFill>
              <a:latin typeface="华文细黑"/>
              <a:ea typeface="华文细黑"/>
              <a:cs typeface="华文细黑"/>
            </a:endParaRPr>
          </a:p>
          <a:p>
            <a:pPr algn="ctr"/>
            <a:r>
              <a:rPr kumimoji="1" lang="en-US" altLang="zh-CN" sz="1600" dirty="0">
                <a:solidFill>
                  <a:schemeClr val="tx1"/>
                </a:solidFill>
              </a:rPr>
              <a:t>Flamingo EDA</a:t>
            </a:r>
            <a:endParaRPr kumimoji="1" lang="zh-CN" altLang="en-US" sz="1600" dirty="0">
              <a:solidFill>
                <a:schemeClr val="tx1"/>
              </a:solidFill>
            </a:endParaRPr>
          </a:p>
        </p:txBody>
      </p:sp>
      <p:sp>
        <p:nvSpPr>
          <p:cNvPr id="21" name="Oval 6"/>
          <p:cNvSpPr/>
          <p:nvPr/>
        </p:nvSpPr>
        <p:spPr>
          <a:xfrm>
            <a:off x="3555873" y="4721274"/>
            <a:ext cx="864205" cy="864205"/>
          </a:xfrm>
          <a:prstGeom prst="ellipse">
            <a:avLst/>
          </a:prstGeom>
          <a:solidFill>
            <a:srgbClr val="4BACC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sz="1600" dirty="0">
                <a:solidFill>
                  <a:srgbClr val="000000"/>
                </a:solidFill>
                <a:latin typeface="华文细黑"/>
                <a:ea typeface="华文细黑"/>
                <a:cs typeface="华文细黑"/>
              </a:rPr>
              <a:t>孵化器</a:t>
            </a:r>
            <a:endParaRPr kumimoji="1" lang="en-US" altLang="zh-CN" sz="1600" dirty="0">
              <a:solidFill>
                <a:srgbClr val="000000"/>
              </a:solidFill>
              <a:latin typeface="华文细黑"/>
              <a:ea typeface="华文细黑"/>
              <a:cs typeface="华文细黑"/>
            </a:endParaRPr>
          </a:p>
          <a:p>
            <a:pPr algn="ctr"/>
            <a:r>
              <a:rPr kumimoji="1" lang="en-US" altLang="zh-CN" sz="1600" dirty="0" smtClean="0">
                <a:solidFill>
                  <a:srgbClr val="000000"/>
                </a:solidFill>
                <a:latin typeface="华文细黑"/>
                <a:ea typeface="华文细黑"/>
                <a:cs typeface="华文细黑"/>
              </a:rPr>
              <a:t>Incubator</a:t>
            </a:r>
            <a:endParaRPr kumimoji="1" lang="zh-CN" altLang="en-US" sz="1600" dirty="0">
              <a:solidFill>
                <a:srgbClr val="000000"/>
              </a:solidFill>
              <a:latin typeface="华文细黑"/>
              <a:ea typeface="华文细黑"/>
              <a:cs typeface="华文细黑"/>
            </a:endParaRPr>
          </a:p>
        </p:txBody>
      </p:sp>
      <p:cxnSp>
        <p:nvCxnSpPr>
          <p:cNvPr id="45" name="Straight Connector 44"/>
          <p:cNvCxnSpPr>
            <a:stCxn id="9" idx="5"/>
            <a:endCxn id="21" idx="1"/>
          </p:cNvCxnSpPr>
          <p:nvPr/>
        </p:nvCxnSpPr>
        <p:spPr>
          <a:xfrm>
            <a:off x="1726226" y="3079936"/>
            <a:ext cx="1956206" cy="176789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
          <p:cNvSpPr/>
          <p:nvPr/>
        </p:nvSpPr>
        <p:spPr>
          <a:xfrm>
            <a:off x="7329228" y="4644627"/>
            <a:ext cx="864205" cy="864205"/>
          </a:xfrm>
          <a:prstGeom prst="ellipse">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dirty="0" smtClean="0">
                <a:solidFill>
                  <a:srgbClr val="000000"/>
                </a:solidFill>
                <a:latin typeface="华文细黑"/>
                <a:ea typeface="华文细黑"/>
                <a:cs typeface="华文细黑"/>
              </a:rPr>
              <a:t>硅谷孵化器</a:t>
            </a:r>
            <a:endParaRPr kumimoji="1" lang="en-US" altLang="zh-CN" dirty="0" smtClean="0">
              <a:solidFill>
                <a:srgbClr val="000000"/>
              </a:solidFill>
              <a:latin typeface="华文细黑"/>
              <a:ea typeface="华文细黑"/>
              <a:cs typeface="华文细黑"/>
            </a:endParaRPr>
          </a:p>
          <a:p>
            <a:pPr algn="ctr"/>
            <a:r>
              <a:rPr kumimoji="1" lang="en-US" altLang="zh-CN" dirty="0" err="1" smtClean="0">
                <a:solidFill>
                  <a:srgbClr val="000000"/>
                </a:solidFill>
                <a:latin typeface="华文细黑"/>
                <a:ea typeface="华文细黑"/>
                <a:cs typeface="华文细黑"/>
              </a:rPr>
              <a:t>Innospring</a:t>
            </a:r>
            <a:endParaRPr kumimoji="1" lang="en-US" altLang="zh-CN" dirty="0" smtClean="0">
              <a:solidFill>
                <a:srgbClr val="000000"/>
              </a:solidFill>
              <a:latin typeface="华文细黑"/>
              <a:ea typeface="华文细黑"/>
              <a:cs typeface="华文细黑"/>
            </a:endParaRPr>
          </a:p>
        </p:txBody>
      </p:sp>
      <p:sp>
        <p:nvSpPr>
          <p:cNvPr id="67" name="Rounded Rectangle 66"/>
          <p:cNvSpPr/>
          <p:nvPr/>
        </p:nvSpPr>
        <p:spPr>
          <a:xfrm>
            <a:off x="2071034" y="3373419"/>
            <a:ext cx="1341859" cy="1341859"/>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dirty="0">
                <a:latin typeface="华文细黑"/>
                <a:ea typeface="华文细黑"/>
                <a:cs typeface="华文细黑"/>
              </a:rPr>
              <a:t>设计驱动</a:t>
            </a:r>
            <a:endParaRPr kumimoji="1" lang="en-US" altLang="zh-CN" dirty="0">
              <a:latin typeface="华文细黑"/>
              <a:ea typeface="华文细黑"/>
              <a:cs typeface="华文细黑"/>
            </a:endParaRPr>
          </a:p>
          <a:p>
            <a:pPr algn="ctr"/>
            <a:r>
              <a:rPr kumimoji="1" lang="zh-CN" altLang="en-US" dirty="0">
                <a:latin typeface="华文细黑"/>
                <a:ea typeface="华文细黑"/>
                <a:cs typeface="华文细黑"/>
              </a:rPr>
              <a:t>创新工作坊</a:t>
            </a:r>
            <a:endParaRPr kumimoji="1" lang="en-US" altLang="zh-CN" dirty="0">
              <a:latin typeface="华文细黑"/>
              <a:ea typeface="华文细黑"/>
              <a:cs typeface="华文细黑"/>
            </a:endParaRPr>
          </a:p>
          <a:p>
            <a:pPr algn="ctr"/>
            <a:r>
              <a:rPr kumimoji="1" lang="en-US" altLang="zh-CN" dirty="0"/>
              <a:t>Design </a:t>
            </a:r>
            <a:r>
              <a:rPr kumimoji="1" lang="en-US" altLang="zh-CN" dirty="0" smtClean="0"/>
              <a:t>Now</a:t>
            </a:r>
            <a:endParaRPr kumimoji="1" lang="zh-CN" altLang="en-US" dirty="0"/>
          </a:p>
        </p:txBody>
      </p:sp>
      <p:sp>
        <p:nvSpPr>
          <p:cNvPr id="70" name="Rounded Rectangle 69"/>
          <p:cNvSpPr/>
          <p:nvPr/>
        </p:nvSpPr>
        <p:spPr>
          <a:xfrm>
            <a:off x="5116641" y="3021377"/>
            <a:ext cx="1341859" cy="1341859"/>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sz="1400" dirty="0">
                <a:solidFill>
                  <a:srgbClr val="000000"/>
                </a:solidFill>
                <a:latin typeface="华文细黑"/>
                <a:ea typeface="华文细黑"/>
                <a:cs typeface="华文细黑"/>
              </a:rPr>
              <a:t>复杂系统实验室</a:t>
            </a:r>
            <a:endParaRPr kumimoji="1" lang="en-US" altLang="zh-CN" sz="1400" dirty="0">
              <a:solidFill>
                <a:srgbClr val="000000"/>
              </a:solidFill>
              <a:latin typeface="华文细黑"/>
              <a:ea typeface="华文细黑"/>
              <a:cs typeface="华文细黑"/>
            </a:endParaRPr>
          </a:p>
          <a:p>
            <a:pPr algn="ctr"/>
            <a:r>
              <a:rPr kumimoji="1" lang="zh-CN" altLang="en-US" sz="1400" dirty="0">
                <a:solidFill>
                  <a:srgbClr val="000000"/>
                </a:solidFill>
                <a:latin typeface="华文细黑"/>
                <a:ea typeface="华文细黑"/>
                <a:cs typeface="华文细黑"/>
              </a:rPr>
              <a:t>清华未来城市</a:t>
            </a:r>
          </a:p>
          <a:p>
            <a:pPr algn="ctr"/>
            <a:r>
              <a:rPr kumimoji="1" lang="zh-CN" altLang="en-US" sz="1400" dirty="0">
                <a:solidFill>
                  <a:srgbClr val="000000"/>
                </a:solidFill>
                <a:latin typeface="华文细黑"/>
                <a:ea typeface="华文细黑"/>
                <a:cs typeface="华文细黑"/>
              </a:rPr>
              <a:t>与新能源团队</a:t>
            </a:r>
            <a:endParaRPr kumimoji="1" lang="en-US" altLang="zh-CN" sz="1400" dirty="0">
              <a:solidFill>
                <a:srgbClr val="000000"/>
              </a:solidFill>
              <a:latin typeface="华文细黑"/>
              <a:ea typeface="华文细黑"/>
              <a:cs typeface="华文细黑"/>
            </a:endParaRPr>
          </a:p>
          <a:p>
            <a:pPr algn="ctr"/>
            <a:r>
              <a:rPr kumimoji="1" lang="zh-CN" altLang="en-US" sz="1400" dirty="0">
                <a:solidFill>
                  <a:srgbClr val="000000"/>
                </a:solidFill>
                <a:latin typeface="华文细黑"/>
                <a:ea typeface="华文细黑"/>
                <a:cs typeface="华文细黑"/>
              </a:rPr>
              <a:t>未来医疗团队</a:t>
            </a:r>
            <a:endParaRPr kumimoji="1" lang="en-US" altLang="zh-CN" sz="1400" dirty="0">
              <a:solidFill>
                <a:srgbClr val="000000"/>
              </a:solidFill>
              <a:latin typeface="华文细黑"/>
              <a:ea typeface="华文细黑"/>
              <a:cs typeface="华文细黑"/>
            </a:endParaRPr>
          </a:p>
          <a:p>
            <a:pPr algn="ctr"/>
            <a:r>
              <a:rPr kumimoji="1" lang="zh-CN" altLang="en-US" sz="1400" dirty="0">
                <a:solidFill>
                  <a:srgbClr val="000000"/>
                </a:solidFill>
                <a:latin typeface="华文细黑"/>
                <a:ea typeface="华文细黑"/>
                <a:cs typeface="华文细黑"/>
              </a:rPr>
              <a:t>机器人团队</a:t>
            </a:r>
            <a:endParaRPr kumimoji="1" lang="en-US" altLang="zh-CN" sz="1400" dirty="0">
              <a:solidFill>
                <a:srgbClr val="000000"/>
              </a:solidFill>
              <a:latin typeface="华文细黑"/>
              <a:ea typeface="华文细黑"/>
              <a:cs typeface="华文细黑"/>
            </a:endParaRPr>
          </a:p>
          <a:p>
            <a:pPr algn="ctr"/>
            <a:r>
              <a:rPr kumimoji="1" lang="zh-CN" altLang="en-US" sz="1400" dirty="0">
                <a:solidFill>
                  <a:srgbClr val="000000"/>
                </a:solidFill>
                <a:latin typeface="华文细黑"/>
                <a:ea typeface="华文细黑"/>
                <a:cs typeface="华文细黑"/>
              </a:rPr>
              <a:t>未来汽车团队</a:t>
            </a:r>
          </a:p>
        </p:txBody>
      </p:sp>
      <p:sp>
        <p:nvSpPr>
          <p:cNvPr id="71" name="Rounded Rectangle 70"/>
          <p:cNvSpPr/>
          <p:nvPr/>
        </p:nvSpPr>
        <p:spPr>
          <a:xfrm>
            <a:off x="7029719" y="3021377"/>
            <a:ext cx="1341859" cy="1341859"/>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en-US" altLang="zh-CN" sz="1400" dirty="0">
                <a:solidFill>
                  <a:srgbClr val="000000"/>
                </a:solidFill>
                <a:latin typeface="华文细黑"/>
                <a:ea typeface="华文细黑"/>
                <a:cs typeface="华文细黑"/>
              </a:rPr>
              <a:t>Parsons</a:t>
            </a:r>
          </a:p>
          <a:p>
            <a:pPr algn="ctr"/>
            <a:r>
              <a:rPr kumimoji="1" lang="en-US" altLang="zh-CN" sz="1400" dirty="0">
                <a:solidFill>
                  <a:srgbClr val="000000"/>
                </a:solidFill>
                <a:latin typeface="华文细黑"/>
                <a:ea typeface="华文细黑"/>
                <a:cs typeface="华文细黑"/>
              </a:rPr>
              <a:t>CMU</a:t>
            </a:r>
          </a:p>
          <a:p>
            <a:pPr algn="ctr"/>
            <a:r>
              <a:rPr kumimoji="1" lang="en-US" altLang="zh-CN" sz="1400" dirty="0">
                <a:solidFill>
                  <a:srgbClr val="000000"/>
                </a:solidFill>
                <a:latin typeface="华文细黑"/>
                <a:ea typeface="华文细黑"/>
                <a:cs typeface="华文细黑"/>
              </a:rPr>
              <a:t>Milan </a:t>
            </a:r>
            <a:r>
              <a:rPr kumimoji="1" lang="en-US" altLang="zh-CN" sz="1400" dirty="0" err="1">
                <a:solidFill>
                  <a:srgbClr val="000000"/>
                </a:solidFill>
                <a:latin typeface="华文细黑"/>
                <a:ea typeface="华文细黑"/>
                <a:cs typeface="华文细黑"/>
              </a:rPr>
              <a:t>PolyU</a:t>
            </a:r>
            <a:endParaRPr kumimoji="1" lang="en-US" altLang="zh-CN" sz="1400" dirty="0">
              <a:solidFill>
                <a:srgbClr val="000000"/>
              </a:solidFill>
              <a:latin typeface="华文细黑"/>
              <a:ea typeface="华文细黑"/>
              <a:cs typeface="华文细黑"/>
            </a:endParaRPr>
          </a:p>
          <a:p>
            <a:pPr algn="ctr"/>
            <a:r>
              <a:rPr kumimoji="1" lang="en-US" altLang="zh-CN" sz="1400" dirty="0">
                <a:solidFill>
                  <a:srgbClr val="000000"/>
                </a:solidFill>
                <a:latin typeface="华文细黑"/>
                <a:ea typeface="华文细黑"/>
                <a:cs typeface="华文细黑"/>
              </a:rPr>
              <a:t>SNU</a:t>
            </a:r>
            <a:endParaRPr kumimoji="1" lang="zh-CN" altLang="en-US" sz="1400" dirty="0">
              <a:solidFill>
                <a:srgbClr val="000000"/>
              </a:solidFill>
              <a:latin typeface="华文细黑"/>
              <a:ea typeface="华文细黑"/>
              <a:cs typeface="华文细黑"/>
            </a:endParaRPr>
          </a:p>
        </p:txBody>
      </p:sp>
      <p:sp>
        <p:nvSpPr>
          <p:cNvPr id="72" name="Rectangle 71"/>
          <p:cNvSpPr/>
          <p:nvPr/>
        </p:nvSpPr>
        <p:spPr>
          <a:xfrm>
            <a:off x="6915202" y="1537244"/>
            <a:ext cx="1591298" cy="654986"/>
          </a:xfrm>
          <a:prstGeom prst="rect">
            <a:avLst/>
          </a:prstGeom>
        </p:spPr>
        <p:txBody>
          <a:bodyPr wrap="none" lIns="91435" tIns="45718" rIns="91435" bIns="45718">
            <a:spAutoFit/>
          </a:bodyPr>
          <a:lstStyle/>
          <a:p>
            <a:pPr algn="ctr"/>
            <a:r>
              <a:rPr kumimoji="1" lang="zh-CN" altLang="en-US" dirty="0">
                <a:solidFill>
                  <a:schemeClr val="tx1">
                    <a:lumMod val="50000"/>
                    <a:lumOff val="50000"/>
                  </a:schemeClr>
                </a:solidFill>
                <a:latin typeface="华文细黑"/>
                <a:ea typeface="华文细黑"/>
                <a:cs typeface="华文细黑"/>
              </a:rPr>
              <a:t>海外合作伙</a:t>
            </a:r>
            <a:r>
              <a:rPr kumimoji="1" lang="zh-CN" altLang="en-US" dirty="0" smtClean="0">
                <a:solidFill>
                  <a:schemeClr val="tx1">
                    <a:lumMod val="50000"/>
                    <a:lumOff val="50000"/>
                  </a:schemeClr>
                </a:solidFill>
                <a:latin typeface="华文细黑"/>
                <a:ea typeface="华文细黑"/>
                <a:cs typeface="华文细黑"/>
              </a:rPr>
              <a:t>伴</a:t>
            </a:r>
            <a:endParaRPr kumimoji="1" lang="en-US" altLang="zh-CN" dirty="0" smtClean="0">
              <a:solidFill>
                <a:schemeClr val="tx1">
                  <a:lumMod val="50000"/>
                  <a:lumOff val="50000"/>
                </a:schemeClr>
              </a:solidFill>
              <a:latin typeface="华文细黑"/>
              <a:ea typeface="华文细黑"/>
              <a:cs typeface="华文细黑"/>
            </a:endParaRPr>
          </a:p>
          <a:p>
            <a:pPr algn="ctr"/>
            <a:r>
              <a:rPr kumimoji="1" lang="en-US" altLang="zh-CN" dirty="0" smtClean="0">
                <a:solidFill>
                  <a:schemeClr val="tx1">
                    <a:lumMod val="50000"/>
                    <a:lumOff val="50000"/>
                  </a:schemeClr>
                </a:solidFill>
                <a:latin typeface="华文细黑"/>
                <a:ea typeface="华文细黑"/>
                <a:cs typeface="华文细黑"/>
              </a:rPr>
              <a:t>Global</a:t>
            </a:r>
            <a:endParaRPr kumimoji="1" lang="zh-CN" altLang="en-US" dirty="0">
              <a:solidFill>
                <a:schemeClr val="tx1">
                  <a:lumMod val="50000"/>
                  <a:lumOff val="50000"/>
                </a:schemeClr>
              </a:solidFill>
              <a:latin typeface="华文细黑"/>
              <a:ea typeface="华文细黑"/>
              <a:cs typeface="华文细黑"/>
            </a:endParaRPr>
          </a:p>
        </p:txBody>
      </p:sp>
      <p:sp>
        <p:nvSpPr>
          <p:cNvPr id="73" name="Rectangle 72"/>
          <p:cNvSpPr/>
          <p:nvPr/>
        </p:nvSpPr>
        <p:spPr>
          <a:xfrm>
            <a:off x="4974388" y="1537244"/>
            <a:ext cx="1591298" cy="654986"/>
          </a:xfrm>
          <a:prstGeom prst="rect">
            <a:avLst/>
          </a:prstGeom>
        </p:spPr>
        <p:txBody>
          <a:bodyPr wrap="none" lIns="91435" tIns="45718" rIns="91435" bIns="45718">
            <a:spAutoFit/>
          </a:bodyPr>
          <a:lstStyle/>
          <a:p>
            <a:pPr algn="ctr"/>
            <a:r>
              <a:rPr kumimoji="1" lang="zh-CN" altLang="en-US" dirty="0" smtClean="0">
                <a:solidFill>
                  <a:schemeClr val="tx1">
                    <a:lumMod val="50000"/>
                    <a:lumOff val="50000"/>
                  </a:schemeClr>
                </a:solidFill>
                <a:latin typeface="华文细黑"/>
                <a:ea typeface="华文细黑"/>
                <a:cs typeface="华文细黑"/>
              </a:rPr>
              <a:t>区域合作伙伴</a:t>
            </a:r>
            <a:endParaRPr kumimoji="1" lang="en-US" altLang="zh-CN" dirty="0" smtClean="0">
              <a:solidFill>
                <a:schemeClr val="tx1">
                  <a:lumMod val="50000"/>
                  <a:lumOff val="50000"/>
                </a:schemeClr>
              </a:solidFill>
              <a:latin typeface="华文细黑"/>
              <a:ea typeface="华文细黑"/>
              <a:cs typeface="华文细黑"/>
            </a:endParaRPr>
          </a:p>
          <a:p>
            <a:pPr algn="ctr"/>
            <a:r>
              <a:rPr kumimoji="1" lang="en-US" altLang="zh-CN" dirty="0" smtClean="0">
                <a:solidFill>
                  <a:schemeClr val="tx1">
                    <a:lumMod val="50000"/>
                    <a:lumOff val="50000"/>
                  </a:schemeClr>
                </a:solidFill>
                <a:latin typeface="华文细黑"/>
                <a:ea typeface="华文细黑"/>
                <a:cs typeface="华文细黑"/>
              </a:rPr>
              <a:t>Partner</a:t>
            </a:r>
            <a:endParaRPr kumimoji="1" lang="zh-CN" altLang="en-US" dirty="0">
              <a:solidFill>
                <a:schemeClr val="tx1">
                  <a:lumMod val="50000"/>
                  <a:lumOff val="50000"/>
                </a:schemeClr>
              </a:solidFill>
              <a:latin typeface="华文细黑"/>
              <a:ea typeface="华文细黑"/>
              <a:cs typeface="华文细黑"/>
            </a:endParaRPr>
          </a:p>
        </p:txBody>
      </p:sp>
      <p:sp>
        <p:nvSpPr>
          <p:cNvPr id="77" name="Rectangle 76"/>
          <p:cNvSpPr/>
          <p:nvPr/>
        </p:nvSpPr>
        <p:spPr>
          <a:xfrm>
            <a:off x="1516808" y="1537244"/>
            <a:ext cx="2599351" cy="654986"/>
          </a:xfrm>
          <a:prstGeom prst="rect">
            <a:avLst/>
          </a:prstGeom>
        </p:spPr>
        <p:txBody>
          <a:bodyPr wrap="none" lIns="91435" tIns="45718" rIns="91435" bIns="45718">
            <a:spAutoFit/>
          </a:bodyPr>
          <a:lstStyle/>
          <a:p>
            <a:pPr algn="ctr"/>
            <a:r>
              <a:rPr lang="zh-CN" altLang="en-US" dirty="0" smtClean="0">
                <a:solidFill>
                  <a:schemeClr val="tx1">
                    <a:lumMod val="50000"/>
                    <a:lumOff val="50000"/>
                  </a:schemeClr>
                </a:solidFill>
                <a:latin typeface="华文细黑"/>
                <a:ea typeface="华文细黑"/>
                <a:cs typeface="华文细黑"/>
              </a:rPr>
              <a:t>协同创新模式</a:t>
            </a:r>
            <a:endParaRPr lang="en-US" altLang="zh-CN" dirty="0" smtClean="0">
              <a:solidFill>
                <a:schemeClr val="tx1">
                  <a:lumMod val="50000"/>
                  <a:lumOff val="50000"/>
                </a:schemeClr>
              </a:solidFill>
              <a:latin typeface="华文细黑"/>
              <a:ea typeface="华文细黑"/>
              <a:cs typeface="华文细黑"/>
            </a:endParaRPr>
          </a:p>
          <a:p>
            <a:pPr algn="ctr"/>
            <a:r>
              <a:rPr lang="en-US" altLang="zh-CN" dirty="0" smtClean="0">
                <a:solidFill>
                  <a:schemeClr val="tx1">
                    <a:lumMod val="50000"/>
                    <a:lumOff val="50000"/>
                  </a:schemeClr>
                </a:solidFill>
                <a:latin typeface="华文细黑"/>
                <a:ea typeface="华文细黑"/>
                <a:cs typeface="华文细黑"/>
              </a:rPr>
              <a:t>Collective Innovation</a:t>
            </a:r>
            <a:endParaRPr lang="zh-CN" altLang="en-US" dirty="0">
              <a:solidFill>
                <a:schemeClr val="tx1">
                  <a:lumMod val="50000"/>
                  <a:lumOff val="50000"/>
                </a:schemeClr>
              </a:solidFill>
              <a:latin typeface="华文细黑"/>
              <a:ea typeface="华文细黑"/>
              <a:cs typeface="华文细黑"/>
            </a:endParaRPr>
          </a:p>
        </p:txBody>
      </p:sp>
      <p:pic>
        <p:nvPicPr>
          <p:cNvPr id="19" name="Picture 18"/>
          <p:cNvPicPr>
            <a:picLocks noChangeAspect="1"/>
          </p:cNvPicPr>
          <p:nvPr/>
        </p:nvPicPr>
        <p:blipFill>
          <a:blip r:embed="rId3"/>
          <a:stretch>
            <a:fillRect/>
          </a:stretch>
        </p:blipFill>
        <p:spPr>
          <a:xfrm>
            <a:off x="785435" y="367689"/>
            <a:ext cx="2262565" cy="537297"/>
          </a:xfrm>
          <a:prstGeom prst="rect">
            <a:avLst/>
          </a:prstGeom>
        </p:spPr>
      </p:pic>
    </p:spTree>
    <p:extLst>
      <p:ext uri="{BB962C8B-B14F-4D97-AF65-F5344CB8AC3E}">
        <p14:creationId xmlns:p14="http://schemas.microsoft.com/office/powerpoint/2010/main" val="352784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400" y="274638"/>
            <a:ext cx="5232400" cy="758295"/>
          </a:xfrm>
        </p:spPr>
        <p:txBody>
          <a:bodyPr>
            <a:normAutofit fontScale="90000"/>
          </a:bodyPr>
          <a:lstStyle/>
          <a:p>
            <a:pPr algn="l"/>
            <a:r>
              <a:rPr kumimoji="1" lang="zh-CN" altLang="en-US" sz="2800" dirty="0">
                <a:latin typeface="华文细黑"/>
                <a:ea typeface="华文细黑"/>
                <a:cs typeface="华文细黑"/>
              </a:rPr>
              <a:t>设计驱动创新与孵化模式</a:t>
            </a:r>
            <a:r>
              <a:rPr kumimoji="1" lang="en-US" altLang="zh-CN" sz="2800" dirty="0">
                <a:latin typeface="华文细黑"/>
                <a:ea typeface="华文细黑"/>
                <a:cs typeface="华文细黑"/>
              </a:rPr>
              <a:t/>
            </a:r>
            <a:br>
              <a:rPr kumimoji="1" lang="en-US" altLang="zh-CN" sz="2800" dirty="0">
                <a:latin typeface="华文细黑"/>
                <a:ea typeface="华文细黑"/>
                <a:cs typeface="华文细黑"/>
              </a:rPr>
            </a:br>
            <a:r>
              <a:rPr kumimoji="1" lang="en-US" altLang="zh-CN" sz="1800" dirty="0">
                <a:latin typeface="华文细黑"/>
                <a:ea typeface="华文细黑"/>
                <a:cs typeface="华文细黑"/>
              </a:rPr>
              <a:t>Design driven innovation &amp; incubation model</a:t>
            </a:r>
            <a:endParaRPr kumimoji="1" lang="zh-CN" altLang="en-US" sz="1800" dirty="0">
              <a:latin typeface="华文细黑"/>
              <a:ea typeface="华文细黑"/>
              <a:cs typeface="华文细黑"/>
            </a:endParaRPr>
          </a:p>
        </p:txBody>
      </p:sp>
      <p:sp>
        <p:nvSpPr>
          <p:cNvPr id="4" name="Oval 3"/>
          <p:cNvSpPr/>
          <p:nvPr/>
        </p:nvSpPr>
        <p:spPr>
          <a:xfrm>
            <a:off x="1287099" y="3536348"/>
            <a:ext cx="1348324" cy="1348324"/>
          </a:xfrm>
          <a:prstGeom prst="ellipse">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dirty="0" smtClean="0">
                <a:latin typeface="华文细黑"/>
                <a:ea typeface="华文细黑"/>
                <a:cs typeface="华文细黑"/>
              </a:rPr>
              <a:t>创意</a:t>
            </a:r>
            <a:endParaRPr kumimoji="1" lang="en-US" altLang="zh-CN" dirty="0" smtClean="0">
              <a:latin typeface="华文细黑"/>
              <a:ea typeface="华文细黑"/>
              <a:cs typeface="华文细黑"/>
            </a:endParaRPr>
          </a:p>
          <a:p>
            <a:pPr algn="ctr"/>
            <a:r>
              <a:rPr kumimoji="1" lang="en-US" altLang="zh-CN" dirty="0" smtClean="0">
                <a:latin typeface="Helvetica Light"/>
                <a:cs typeface="Helvetica Light"/>
              </a:rPr>
              <a:t>Concept</a:t>
            </a:r>
            <a:endParaRPr kumimoji="1" lang="zh-CN" altLang="en-US" dirty="0">
              <a:solidFill>
                <a:schemeClr val="bg1">
                  <a:lumMod val="95000"/>
                </a:schemeClr>
              </a:solidFill>
            </a:endParaRPr>
          </a:p>
        </p:txBody>
      </p:sp>
      <p:sp>
        <p:nvSpPr>
          <p:cNvPr id="5" name="Oval 4"/>
          <p:cNvSpPr/>
          <p:nvPr/>
        </p:nvSpPr>
        <p:spPr>
          <a:xfrm>
            <a:off x="3774613" y="3536348"/>
            <a:ext cx="1348324" cy="1348324"/>
          </a:xfrm>
          <a:prstGeom prst="ellipse">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dirty="0" smtClean="0">
                <a:latin typeface="华文细黑"/>
                <a:ea typeface="华文细黑"/>
                <a:cs typeface="华文细黑"/>
              </a:rPr>
              <a:t>原型</a:t>
            </a:r>
            <a:endParaRPr kumimoji="1" lang="en-US" altLang="zh-CN" dirty="0" smtClean="0">
              <a:latin typeface="华文细黑"/>
              <a:ea typeface="华文细黑"/>
              <a:cs typeface="华文细黑"/>
            </a:endParaRPr>
          </a:p>
          <a:p>
            <a:pPr algn="ctr"/>
            <a:r>
              <a:rPr kumimoji="1" lang="en-US" altLang="zh-CN" dirty="0" smtClean="0">
                <a:latin typeface="Helvetica Light"/>
                <a:cs typeface="Helvetica Light"/>
              </a:rPr>
              <a:t>Prototype</a:t>
            </a:r>
            <a:endParaRPr kumimoji="1" lang="zh-CN" altLang="en-US" dirty="0">
              <a:solidFill>
                <a:schemeClr val="bg1">
                  <a:lumMod val="95000"/>
                </a:schemeClr>
              </a:solidFill>
            </a:endParaRPr>
          </a:p>
        </p:txBody>
      </p:sp>
      <p:sp>
        <p:nvSpPr>
          <p:cNvPr id="6" name="Right Arrow 5"/>
          <p:cNvSpPr/>
          <p:nvPr/>
        </p:nvSpPr>
        <p:spPr>
          <a:xfrm rot="18900000">
            <a:off x="2324193" y="3503889"/>
            <a:ext cx="715564" cy="354438"/>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7" name="Oval 6"/>
          <p:cNvSpPr/>
          <p:nvPr/>
        </p:nvSpPr>
        <p:spPr>
          <a:xfrm>
            <a:off x="6255344" y="3536348"/>
            <a:ext cx="1348324" cy="1348324"/>
          </a:xfrm>
          <a:prstGeom prst="ellipse">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wrap="none" lIns="91435" tIns="45718" rIns="91435" bIns="45718" rtlCol="0" anchor="ctr"/>
          <a:lstStyle/>
          <a:p>
            <a:pPr algn="ctr"/>
            <a:r>
              <a:rPr kumimoji="1" lang="zh-CN" altLang="en-US" dirty="0" smtClean="0">
                <a:latin typeface="华文细黑"/>
                <a:ea typeface="华文细黑"/>
                <a:cs typeface="华文细黑"/>
              </a:rPr>
              <a:t>产品</a:t>
            </a:r>
            <a:endParaRPr kumimoji="1" lang="en-US" altLang="zh-CN" dirty="0" smtClean="0">
              <a:latin typeface="华文细黑"/>
              <a:ea typeface="华文细黑"/>
              <a:cs typeface="华文细黑"/>
            </a:endParaRPr>
          </a:p>
          <a:p>
            <a:pPr algn="ctr"/>
            <a:r>
              <a:rPr kumimoji="1" lang="en-US" altLang="zh-CN" dirty="0" smtClean="0">
                <a:latin typeface="Helvetica Light"/>
                <a:cs typeface="Helvetica Light"/>
              </a:rPr>
              <a:t>Product</a:t>
            </a:r>
            <a:endParaRPr kumimoji="1" lang="zh-CN" altLang="en-US" dirty="0">
              <a:solidFill>
                <a:schemeClr val="bg1">
                  <a:lumMod val="95000"/>
                </a:schemeClr>
              </a:solidFill>
            </a:endParaRPr>
          </a:p>
        </p:txBody>
      </p:sp>
      <p:sp>
        <p:nvSpPr>
          <p:cNvPr id="8" name="Right Arrow 7"/>
          <p:cNvSpPr/>
          <p:nvPr/>
        </p:nvSpPr>
        <p:spPr>
          <a:xfrm rot="2700000">
            <a:off x="6189011" y="3457953"/>
            <a:ext cx="715564" cy="354438"/>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9" name="Rectangle 8"/>
          <p:cNvSpPr/>
          <p:nvPr/>
        </p:nvSpPr>
        <p:spPr>
          <a:xfrm>
            <a:off x="5190763" y="4884672"/>
            <a:ext cx="1356859" cy="654986"/>
          </a:xfrm>
          <a:prstGeom prst="rect">
            <a:avLst/>
          </a:prstGeom>
        </p:spPr>
        <p:txBody>
          <a:bodyPr wrap="none" lIns="91435" tIns="45718" rIns="91435" bIns="45718">
            <a:spAutoFit/>
          </a:bodyPr>
          <a:lstStyle/>
          <a:p>
            <a:pPr algn="ctr"/>
            <a:r>
              <a:rPr kumimoji="1" lang="zh-CN" altLang="en-US" dirty="0" smtClean="0">
                <a:latin typeface="华文细黑"/>
                <a:ea typeface="华文细黑"/>
                <a:cs typeface="华文细黑"/>
              </a:rPr>
              <a:t>产业与商业</a:t>
            </a:r>
            <a:endParaRPr kumimoji="1" lang="en-US" altLang="zh-CN" dirty="0" smtClean="0">
              <a:latin typeface="华文细黑"/>
              <a:ea typeface="华文细黑"/>
              <a:cs typeface="华文细黑"/>
            </a:endParaRPr>
          </a:p>
          <a:p>
            <a:pPr algn="ctr"/>
            <a:r>
              <a:rPr kumimoji="1" lang="en-US" altLang="zh-CN" dirty="0" smtClean="0">
                <a:latin typeface="Helvetica Light"/>
                <a:cs typeface="Helvetica Light"/>
              </a:rPr>
              <a:t>Business</a:t>
            </a:r>
            <a:endParaRPr lang="zh-CN" altLang="en-US" dirty="0"/>
          </a:p>
        </p:txBody>
      </p:sp>
      <p:sp>
        <p:nvSpPr>
          <p:cNvPr id="10" name="Rectangle 9"/>
          <p:cNvSpPr/>
          <p:nvPr/>
        </p:nvSpPr>
        <p:spPr>
          <a:xfrm>
            <a:off x="2468139" y="4838837"/>
            <a:ext cx="1213604" cy="654986"/>
          </a:xfrm>
          <a:prstGeom prst="rect">
            <a:avLst/>
          </a:prstGeom>
        </p:spPr>
        <p:txBody>
          <a:bodyPr wrap="none" lIns="91435" tIns="45718" rIns="91435" bIns="45718">
            <a:spAutoFit/>
          </a:bodyPr>
          <a:lstStyle/>
          <a:p>
            <a:pPr algn="ctr"/>
            <a:r>
              <a:rPr kumimoji="1" lang="zh-CN" altLang="en-US" dirty="0" smtClean="0">
                <a:latin typeface="华文细黑"/>
                <a:ea typeface="华文细黑"/>
                <a:cs typeface="华文细黑"/>
              </a:rPr>
              <a:t>清华大学</a:t>
            </a:r>
            <a:endParaRPr kumimoji="1" lang="en-US" altLang="zh-CN" dirty="0" smtClean="0">
              <a:latin typeface="华文细黑"/>
              <a:ea typeface="华文细黑"/>
              <a:cs typeface="华文细黑"/>
            </a:endParaRPr>
          </a:p>
          <a:p>
            <a:pPr algn="ctr"/>
            <a:r>
              <a:rPr kumimoji="1" lang="en-US" altLang="zh-CN" dirty="0" smtClean="0">
                <a:latin typeface="Helvetica Light"/>
                <a:cs typeface="Helvetica Light"/>
              </a:rPr>
              <a:t>University</a:t>
            </a:r>
            <a:endParaRPr lang="zh-CN" altLang="en-US" dirty="0"/>
          </a:p>
        </p:txBody>
      </p:sp>
      <p:sp>
        <p:nvSpPr>
          <p:cNvPr id="13" name="Rectangle 12"/>
          <p:cNvSpPr/>
          <p:nvPr/>
        </p:nvSpPr>
        <p:spPr>
          <a:xfrm>
            <a:off x="4908742" y="1607252"/>
            <a:ext cx="2294615" cy="654986"/>
          </a:xfrm>
          <a:prstGeom prst="rect">
            <a:avLst/>
          </a:prstGeom>
        </p:spPr>
        <p:txBody>
          <a:bodyPr wrap="none" lIns="91435" tIns="45718" rIns="91435" bIns="45718">
            <a:spAutoFit/>
          </a:bodyPr>
          <a:lstStyle/>
          <a:p>
            <a:pPr algn="ctr"/>
            <a:r>
              <a:rPr kumimoji="1" lang="zh-CN" altLang="en-US" dirty="0" smtClean="0">
                <a:latin typeface="华文细黑"/>
                <a:ea typeface="华文细黑"/>
                <a:cs typeface="华文细黑"/>
              </a:rPr>
              <a:t>企业专家＋创业导师</a:t>
            </a:r>
            <a:endParaRPr kumimoji="1" lang="en-US" altLang="zh-CN" dirty="0" smtClean="0">
              <a:latin typeface="华文细黑"/>
              <a:ea typeface="华文细黑"/>
              <a:cs typeface="华文细黑"/>
            </a:endParaRPr>
          </a:p>
          <a:p>
            <a:pPr algn="ctr"/>
            <a:r>
              <a:rPr kumimoji="1" lang="en-US" altLang="zh-CN" dirty="0" smtClean="0">
                <a:latin typeface="Helvetica Light"/>
                <a:cs typeface="Helvetica Light"/>
              </a:rPr>
              <a:t>Guru &amp; Mentor</a:t>
            </a:r>
            <a:endParaRPr kumimoji="1" lang="en-US" altLang="zh-CN" dirty="0">
              <a:latin typeface="Helvetica Light"/>
              <a:cs typeface="Helvetica Light"/>
            </a:endParaRPr>
          </a:p>
        </p:txBody>
      </p:sp>
      <p:sp>
        <p:nvSpPr>
          <p:cNvPr id="15" name="Rectangle 14"/>
          <p:cNvSpPr/>
          <p:nvPr/>
        </p:nvSpPr>
        <p:spPr>
          <a:xfrm>
            <a:off x="1830748" y="1610889"/>
            <a:ext cx="2458217" cy="654986"/>
          </a:xfrm>
          <a:prstGeom prst="rect">
            <a:avLst/>
          </a:prstGeom>
        </p:spPr>
        <p:txBody>
          <a:bodyPr wrap="square" lIns="91435" tIns="45718" rIns="91435" bIns="45718">
            <a:spAutoFit/>
          </a:bodyPr>
          <a:lstStyle/>
          <a:p>
            <a:pPr algn="ctr"/>
            <a:r>
              <a:rPr kumimoji="1" lang="zh-CN" altLang="en-US" dirty="0">
                <a:latin typeface="华文细黑"/>
                <a:ea typeface="华文细黑"/>
                <a:cs typeface="华文细黑"/>
              </a:rPr>
              <a:t>创新者＋创客</a:t>
            </a:r>
            <a:endParaRPr kumimoji="1" lang="en-US" altLang="zh-CN" dirty="0">
              <a:latin typeface="华文细黑"/>
              <a:ea typeface="华文细黑"/>
              <a:cs typeface="华文细黑"/>
            </a:endParaRPr>
          </a:p>
          <a:p>
            <a:pPr algn="ctr"/>
            <a:r>
              <a:rPr kumimoji="1" lang="en-US" altLang="zh-CN" dirty="0" smtClean="0">
                <a:latin typeface="Helvetica Light"/>
                <a:cs typeface="Helvetica Light"/>
              </a:rPr>
              <a:t>Innovator </a:t>
            </a:r>
            <a:r>
              <a:rPr kumimoji="1" lang="en-US" altLang="zh-CN" dirty="0">
                <a:latin typeface="Helvetica Light"/>
                <a:cs typeface="Helvetica Light"/>
              </a:rPr>
              <a:t>&amp; </a:t>
            </a:r>
            <a:r>
              <a:rPr kumimoji="1" lang="en-US" altLang="zh-CN" dirty="0" smtClean="0">
                <a:latin typeface="Helvetica Light"/>
                <a:cs typeface="Helvetica Light"/>
              </a:rPr>
              <a:t>Maker</a:t>
            </a:r>
            <a:endParaRPr kumimoji="1" lang="en-US" altLang="zh-CN" dirty="0">
              <a:latin typeface="Helvetica Light"/>
              <a:cs typeface="Helvetica Light"/>
            </a:endParaRPr>
          </a:p>
        </p:txBody>
      </p:sp>
      <p:sp>
        <p:nvSpPr>
          <p:cNvPr id="18" name="Right Arrow 17"/>
          <p:cNvSpPr/>
          <p:nvPr/>
        </p:nvSpPr>
        <p:spPr>
          <a:xfrm rot="1800000">
            <a:off x="3658185" y="3503888"/>
            <a:ext cx="715564" cy="354438"/>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19" name="Right Arrow 18"/>
          <p:cNvSpPr/>
          <p:nvPr/>
        </p:nvSpPr>
        <p:spPr>
          <a:xfrm rot="18900000">
            <a:off x="4867991" y="3348077"/>
            <a:ext cx="715564" cy="354438"/>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16" name="Oval 15"/>
          <p:cNvSpPr/>
          <p:nvPr/>
        </p:nvSpPr>
        <p:spPr>
          <a:xfrm>
            <a:off x="2592464" y="2506565"/>
            <a:ext cx="1351762" cy="1351762"/>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wrap="none" lIns="0" tIns="45718" rIns="0" bIns="0" rtlCol="0" anchor="ctr"/>
          <a:lstStyle/>
          <a:p>
            <a:pPr algn="ctr"/>
            <a:r>
              <a:rPr kumimoji="1" lang="zh-CN" altLang="en-US" dirty="0" smtClean="0">
                <a:latin typeface="华文细黑"/>
                <a:ea typeface="华文细黑"/>
                <a:cs typeface="华文细黑"/>
              </a:rPr>
              <a:t>周末工作坊</a:t>
            </a:r>
            <a:endParaRPr kumimoji="1" lang="en-US" altLang="zh-CN" dirty="0" smtClean="0">
              <a:latin typeface="华文细黑"/>
              <a:ea typeface="华文细黑"/>
              <a:cs typeface="华文细黑"/>
            </a:endParaRPr>
          </a:p>
          <a:p>
            <a:pPr algn="ctr"/>
            <a:r>
              <a:rPr kumimoji="1" lang="en-US" altLang="zh-CN" dirty="0" smtClean="0"/>
              <a:t>Design Now</a:t>
            </a:r>
            <a:endParaRPr kumimoji="1" lang="zh-CN" altLang="en-US" dirty="0"/>
          </a:p>
        </p:txBody>
      </p:sp>
      <p:sp>
        <p:nvSpPr>
          <p:cNvPr id="17" name="Oval 16"/>
          <p:cNvSpPr/>
          <p:nvPr/>
        </p:nvSpPr>
        <p:spPr>
          <a:xfrm>
            <a:off x="5142491" y="2419816"/>
            <a:ext cx="1351762" cy="1351762"/>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wrap="none" lIns="0" tIns="45718" rIns="0" bIns="0" rtlCol="0" anchor="ctr"/>
          <a:lstStyle/>
          <a:p>
            <a:pPr algn="ctr"/>
            <a:r>
              <a:rPr kumimoji="1" lang="zh-CN" altLang="en-US" dirty="0" smtClean="0">
                <a:latin typeface="华文细黑"/>
                <a:ea typeface="华文细黑"/>
                <a:cs typeface="华文细黑"/>
              </a:rPr>
              <a:t>短期孵化</a:t>
            </a:r>
            <a:endParaRPr kumimoji="1" lang="en-US" altLang="zh-CN" dirty="0" smtClean="0">
              <a:latin typeface="华文细黑"/>
              <a:ea typeface="华文细黑"/>
              <a:cs typeface="华文细黑"/>
            </a:endParaRPr>
          </a:p>
          <a:p>
            <a:pPr algn="ctr"/>
            <a:r>
              <a:rPr kumimoji="1" lang="en-US" altLang="zh-CN" dirty="0" smtClean="0"/>
              <a:t>3Ms</a:t>
            </a:r>
          </a:p>
          <a:p>
            <a:pPr algn="ctr"/>
            <a:r>
              <a:rPr kumimoji="1" lang="en-US" altLang="zh-CN" dirty="0" smtClean="0"/>
              <a:t>Incubation</a:t>
            </a:r>
            <a:endParaRPr kumimoji="1" lang="zh-CN" altLang="en-US" dirty="0"/>
          </a:p>
        </p:txBody>
      </p:sp>
      <p:sp>
        <p:nvSpPr>
          <p:cNvPr id="20" name="Right Arrow 19"/>
          <p:cNvSpPr/>
          <p:nvPr/>
        </p:nvSpPr>
        <p:spPr>
          <a:xfrm>
            <a:off x="7533675" y="4095357"/>
            <a:ext cx="715564" cy="354438"/>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21" name="Right Arrow 20"/>
          <p:cNvSpPr/>
          <p:nvPr/>
        </p:nvSpPr>
        <p:spPr>
          <a:xfrm>
            <a:off x="764453" y="4095357"/>
            <a:ext cx="715564" cy="354438"/>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kumimoji="1" lang="zh-CN" altLang="en-US"/>
          </a:p>
        </p:txBody>
      </p:sp>
      <p:sp>
        <p:nvSpPr>
          <p:cNvPr id="22" name="Rectangle 21"/>
          <p:cNvSpPr/>
          <p:nvPr/>
        </p:nvSpPr>
        <p:spPr>
          <a:xfrm>
            <a:off x="457201" y="3419773"/>
            <a:ext cx="1062593" cy="703611"/>
          </a:xfrm>
          <a:prstGeom prst="rect">
            <a:avLst/>
          </a:prstGeom>
        </p:spPr>
        <p:txBody>
          <a:bodyPr wrap="none" lIns="91435" tIns="45718" rIns="91435" bIns="45718">
            <a:spAutoFit/>
          </a:bodyPr>
          <a:lstStyle/>
          <a:p>
            <a:r>
              <a:rPr lang="zh-CN" altLang="en-US" sz="1600" dirty="0">
                <a:latin typeface="华文细黑"/>
                <a:ea typeface="华文细黑"/>
                <a:cs typeface="华文细黑"/>
              </a:rPr>
              <a:t>开放社区</a:t>
            </a:r>
            <a:endParaRPr lang="en-US" altLang="zh-CN" sz="1600" dirty="0">
              <a:latin typeface="华文细黑"/>
              <a:ea typeface="华文细黑"/>
              <a:cs typeface="华文细黑"/>
            </a:endParaRPr>
          </a:p>
          <a:p>
            <a:pPr>
              <a:lnSpc>
                <a:spcPts val="1400"/>
              </a:lnSpc>
            </a:pPr>
            <a:r>
              <a:rPr lang="en-US" altLang="zh-CN" sz="1400" dirty="0">
                <a:latin typeface="Helvetica Light"/>
                <a:ea typeface="华文细黑"/>
                <a:cs typeface="Helvetica Light"/>
              </a:rPr>
              <a:t>Open </a:t>
            </a:r>
          </a:p>
          <a:p>
            <a:pPr>
              <a:lnSpc>
                <a:spcPts val="1400"/>
              </a:lnSpc>
            </a:pPr>
            <a:r>
              <a:rPr lang="en-US" altLang="zh-CN" sz="1400" dirty="0">
                <a:latin typeface="Helvetica Light"/>
                <a:ea typeface="华文细黑"/>
                <a:cs typeface="Helvetica Light"/>
              </a:rPr>
              <a:t>community</a:t>
            </a:r>
            <a:endParaRPr lang="zh-CN" altLang="en-US" sz="1400" dirty="0">
              <a:latin typeface="Helvetica Light"/>
              <a:ea typeface="华文细黑"/>
              <a:cs typeface="Helvetica Light"/>
            </a:endParaRPr>
          </a:p>
        </p:txBody>
      </p:sp>
      <p:sp>
        <p:nvSpPr>
          <p:cNvPr id="23" name="Rectangle 22"/>
          <p:cNvSpPr/>
          <p:nvPr/>
        </p:nvSpPr>
        <p:spPr>
          <a:xfrm>
            <a:off x="7746536" y="3565939"/>
            <a:ext cx="1062852" cy="584776"/>
          </a:xfrm>
          <a:prstGeom prst="rect">
            <a:avLst/>
          </a:prstGeom>
        </p:spPr>
        <p:txBody>
          <a:bodyPr wrap="none" lIns="91435" tIns="45718" rIns="91435" bIns="45718">
            <a:spAutoFit/>
          </a:bodyPr>
          <a:lstStyle/>
          <a:p>
            <a:r>
              <a:rPr lang="zh-CN" altLang="en-US" sz="1600" dirty="0">
                <a:latin typeface="华文细黑"/>
                <a:ea typeface="华文细黑"/>
                <a:cs typeface="华文细黑"/>
              </a:rPr>
              <a:t>孵化平台</a:t>
            </a:r>
            <a:endParaRPr lang="en-US" altLang="zh-CN" sz="1600" dirty="0">
              <a:latin typeface="华文细黑"/>
              <a:ea typeface="华文细黑"/>
              <a:cs typeface="华文细黑"/>
            </a:endParaRPr>
          </a:p>
          <a:p>
            <a:r>
              <a:rPr kumimoji="1" lang="en-US" altLang="zh-CN" sz="1600" dirty="0">
                <a:latin typeface="Helvetica Light"/>
                <a:cs typeface="Helvetica Light"/>
              </a:rPr>
              <a:t>Incubator</a:t>
            </a:r>
            <a:endParaRPr kumimoji="1" lang="zh-CN" altLang="en-US" sz="1600" dirty="0">
              <a:latin typeface="Helvetica Light"/>
              <a:cs typeface="Helvetica Light"/>
            </a:endParaRPr>
          </a:p>
        </p:txBody>
      </p:sp>
      <p:pic>
        <p:nvPicPr>
          <p:cNvPr id="24" name="Picture 23"/>
          <p:cNvPicPr>
            <a:picLocks noChangeAspect="1"/>
          </p:cNvPicPr>
          <p:nvPr/>
        </p:nvPicPr>
        <p:blipFill>
          <a:blip r:embed="rId3"/>
          <a:stretch>
            <a:fillRect/>
          </a:stretch>
        </p:blipFill>
        <p:spPr>
          <a:xfrm>
            <a:off x="785435" y="367689"/>
            <a:ext cx="2262565" cy="537297"/>
          </a:xfrm>
          <a:prstGeom prst="rect">
            <a:avLst/>
          </a:prstGeom>
        </p:spPr>
      </p:pic>
    </p:spTree>
    <p:extLst>
      <p:ext uri="{BB962C8B-B14F-4D97-AF65-F5344CB8AC3E}">
        <p14:creationId xmlns:p14="http://schemas.microsoft.com/office/powerpoint/2010/main" val="19019967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kumimoji="1" lang="zh-CN" altLang="en-US" sz="3200" dirty="0" smtClean="0">
                <a:solidFill>
                  <a:srgbClr val="F79646"/>
                </a:solidFill>
                <a:latin typeface="Hiragino Sans GB W3"/>
                <a:ea typeface="Hiragino Sans GB W3"/>
                <a:cs typeface="Hiragino Sans GB W3"/>
              </a:rPr>
              <a:t>解决思路</a:t>
            </a:r>
            <a:endParaRPr kumimoji="1" lang="zh-CN" altLang="en-US" sz="3200" dirty="0">
              <a:solidFill>
                <a:srgbClr val="F79646"/>
              </a:solidFill>
              <a:latin typeface="Hiragino Sans GB W3"/>
              <a:ea typeface="Hiragino Sans GB W3"/>
              <a:cs typeface="Hiragino Sans GB W3"/>
            </a:endParaRPr>
          </a:p>
        </p:txBody>
      </p:sp>
      <p:sp>
        <p:nvSpPr>
          <p:cNvPr id="3" name="Content Placeholder 2"/>
          <p:cNvSpPr>
            <a:spLocks noGrp="1"/>
          </p:cNvSpPr>
          <p:nvPr>
            <p:ph idx="1"/>
          </p:nvPr>
        </p:nvSpPr>
        <p:spPr/>
        <p:txBody>
          <a:bodyPr>
            <a:normAutofit/>
          </a:bodyPr>
          <a:lstStyle/>
          <a:p>
            <a:pPr>
              <a:lnSpc>
                <a:spcPct val="150000"/>
              </a:lnSpc>
            </a:pPr>
            <a:r>
              <a:rPr kumimoji="1" lang="zh-CN" altLang="en-US" sz="2800" dirty="0" smtClean="0">
                <a:latin typeface="Hiragino Sans GB W3"/>
                <a:ea typeface="Hiragino Sans GB W3"/>
                <a:cs typeface="Hiragino Sans GB W3"/>
              </a:rPr>
              <a:t>设计与科技互融的活动</a:t>
            </a:r>
            <a:endParaRPr kumimoji="1" lang="en-US" altLang="zh-CN" sz="2800" dirty="0" smtClean="0">
              <a:latin typeface="Hiragino Sans GB W3"/>
              <a:ea typeface="Hiragino Sans GB W3"/>
              <a:cs typeface="Hiragino Sans GB W3"/>
            </a:endParaRPr>
          </a:p>
          <a:p>
            <a:pPr>
              <a:lnSpc>
                <a:spcPct val="150000"/>
              </a:lnSpc>
            </a:pPr>
            <a:r>
              <a:rPr kumimoji="1" lang="en-US" altLang="zh-CN" sz="2800" dirty="0" err="1" smtClean="0">
                <a:latin typeface="Hiragino Sans GB W3"/>
                <a:ea typeface="Hiragino Sans GB W3"/>
                <a:cs typeface="Hiragino Sans GB W3"/>
              </a:rPr>
              <a:t>Designow</a:t>
            </a:r>
            <a:r>
              <a:rPr kumimoji="1" lang="zh-CN" altLang="en-US" sz="2800" dirty="0" smtClean="0">
                <a:latin typeface="Hiragino Sans GB W3"/>
                <a:ea typeface="Hiragino Sans GB W3"/>
                <a:cs typeface="Hiragino Sans GB W3"/>
              </a:rPr>
              <a:t>活动作为“舞台”</a:t>
            </a:r>
            <a:endParaRPr kumimoji="1" lang="en-US" altLang="zh-CN" sz="2800" dirty="0">
              <a:latin typeface="Hiragino Sans GB W3"/>
              <a:ea typeface="Hiragino Sans GB W3"/>
              <a:cs typeface="Hiragino Sans GB W3"/>
            </a:endParaRPr>
          </a:p>
          <a:p>
            <a:pPr>
              <a:lnSpc>
                <a:spcPct val="150000"/>
              </a:lnSpc>
            </a:pPr>
            <a:r>
              <a:rPr kumimoji="1" lang="zh-CN" altLang="en-US" sz="2800" dirty="0" smtClean="0">
                <a:latin typeface="Hiragino Sans GB W3"/>
                <a:ea typeface="Hiragino Sans GB W3"/>
                <a:cs typeface="Hiragino Sans GB W3"/>
              </a:rPr>
              <a:t>设计思考与精益创业方法作为“剧本”</a:t>
            </a:r>
            <a:endParaRPr kumimoji="1" lang="en-US" altLang="zh-CN" sz="2800" dirty="0" smtClean="0">
              <a:latin typeface="Hiragino Sans GB W3"/>
              <a:ea typeface="Hiragino Sans GB W3"/>
              <a:cs typeface="Hiragino Sans GB W3"/>
            </a:endParaRPr>
          </a:p>
          <a:p>
            <a:pPr>
              <a:lnSpc>
                <a:spcPct val="150000"/>
              </a:lnSpc>
            </a:pPr>
            <a:r>
              <a:rPr kumimoji="1" lang="zh-CN" altLang="en-US" sz="2800" dirty="0">
                <a:latin typeface="Hiragino Sans GB W3"/>
                <a:ea typeface="Hiragino Sans GB W3"/>
                <a:cs typeface="Hiragino Sans GB W3"/>
              </a:rPr>
              <a:t>帮助参与者实现角</a:t>
            </a:r>
            <a:r>
              <a:rPr kumimoji="1" lang="zh-CN" altLang="en-US" sz="2800" dirty="0" smtClean="0">
                <a:latin typeface="Hiragino Sans GB W3"/>
                <a:ea typeface="Hiragino Sans GB W3"/>
                <a:cs typeface="Hiragino Sans GB W3"/>
              </a:rPr>
              <a:t>色的转变</a:t>
            </a:r>
            <a:endParaRPr kumimoji="1" lang="en-US" altLang="zh-CN" sz="2800" dirty="0" smtClean="0">
              <a:latin typeface="Hiragino Sans GB W3"/>
              <a:ea typeface="Hiragino Sans GB W3"/>
              <a:cs typeface="Hiragino Sans GB W3"/>
            </a:endParaRPr>
          </a:p>
          <a:p>
            <a:pPr>
              <a:lnSpc>
                <a:spcPct val="150000"/>
              </a:lnSpc>
            </a:pPr>
            <a:r>
              <a:rPr kumimoji="1" lang="zh-CN" altLang="en-US" sz="2800" dirty="0" smtClean="0">
                <a:latin typeface="Hiragino Sans GB W3"/>
                <a:ea typeface="Hiragino Sans GB W3"/>
                <a:cs typeface="Hiragino Sans GB W3"/>
              </a:rPr>
              <a:t>支持团队完成他们的“</a:t>
            </a:r>
            <a:r>
              <a:rPr kumimoji="1" lang="zh-CN" altLang="en-US" sz="2800" dirty="0">
                <a:latin typeface="Hiragino Sans GB W3"/>
                <a:ea typeface="Hiragino Sans GB W3"/>
                <a:cs typeface="Hiragino Sans GB W3"/>
              </a:rPr>
              <a:t>英雄之旅</a:t>
            </a:r>
            <a:r>
              <a:rPr kumimoji="1" lang="zh-CN" altLang="en-US" sz="2800" dirty="0" smtClean="0">
                <a:latin typeface="Hiragino Sans GB W3"/>
                <a:ea typeface="Hiragino Sans GB W3"/>
                <a:cs typeface="Hiragino Sans GB W3"/>
              </a:rPr>
              <a:t>”</a:t>
            </a:r>
            <a:endParaRPr kumimoji="1" lang="en-US" altLang="zh-CN" sz="2800" dirty="0">
              <a:latin typeface="Hiragino Sans GB W3"/>
              <a:ea typeface="Hiragino Sans GB W3"/>
              <a:cs typeface="Hiragino Sans GB W3"/>
            </a:endParaRPr>
          </a:p>
        </p:txBody>
      </p:sp>
    </p:spTree>
    <p:extLst>
      <p:ext uri="{BB962C8B-B14F-4D97-AF65-F5344CB8AC3E}">
        <p14:creationId xmlns:p14="http://schemas.microsoft.com/office/powerpoint/2010/main" val="3312149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40377" y="753878"/>
            <a:ext cx="2547005" cy="369332"/>
          </a:xfrm>
          <a:prstGeom prst="rect">
            <a:avLst/>
          </a:prstGeom>
        </p:spPr>
        <p:txBody>
          <a:bodyPr wrap="none">
            <a:spAutoFit/>
          </a:bodyPr>
          <a:lstStyle/>
          <a:p>
            <a:r>
              <a:rPr lang="zh-CN" altLang="en-US" dirty="0" smtClean="0">
                <a:latin typeface="Hiragino Sans GB W3"/>
                <a:ea typeface="Hiragino Sans GB W3"/>
                <a:cs typeface="Hiragino Sans GB W3"/>
              </a:rPr>
              <a:t>坎贝尔的“英雄之旅”</a:t>
            </a:r>
            <a:endParaRPr lang="zh-CN" altLang="en-US" dirty="0">
              <a:latin typeface="Hiragino Sans GB W3"/>
              <a:ea typeface="Hiragino Sans GB W3"/>
              <a:cs typeface="Hiragino Sans GB W3"/>
            </a:endParaRPr>
          </a:p>
        </p:txBody>
      </p:sp>
      <p:pic>
        <p:nvPicPr>
          <p:cNvPr id="5" name="Picture 4"/>
          <p:cNvPicPr>
            <a:picLocks noChangeAspect="1"/>
          </p:cNvPicPr>
          <p:nvPr/>
        </p:nvPicPr>
        <p:blipFill>
          <a:blip r:embed="rId3"/>
          <a:stretch>
            <a:fillRect/>
          </a:stretch>
        </p:blipFill>
        <p:spPr>
          <a:xfrm>
            <a:off x="0" y="1123210"/>
            <a:ext cx="9144000" cy="5141262"/>
          </a:xfrm>
          <a:prstGeom prst="rect">
            <a:avLst/>
          </a:prstGeom>
        </p:spPr>
      </p:pic>
    </p:spTree>
    <p:extLst>
      <p:ext uri="{BB962C8B-B14F-4D97-AF65-F5344CB8AC3E}">
        <p14:creationId xmlns:p14="http://schemas.microsoft.com/office/powerpoint/2010/main" val="131483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1914</TotalTime>
  <Words>1397</Words>
  <Application>Microsoft Macintosh PowerPoint</Application>
  <PresentationFormat>On-screen Show (4:3)</PresentationFormat>
  <Paragraphs>310</Paragraphs>
  <Slides>34</Slides>
  <Notes>11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创客模式——设计与科技互融 Maker Model: cultivating the new innovator  through Design and Technology Integration   [以创客模式培养创新者]</vt:lpstr>
      <vt:lpstr>目标与挑战</vt:lpstr>
      <vt:lpstr>Maker 创客与创客精神</vt:lpstr>
      <vt:lpstr>行胜于言的理念</vt:lpstr>
      <vt:lpstr>PowerPoint Presentation</vt:lpstr>
      <vt:lpstr>PowerPoint Presentation</vt:lpstr>
      <vt:lpstr>设计驱动创新与孵化模式 Design driven innovation &amp; incubation model</vt:lpstr>
      <vt:lpstr>解决思路</vt:lpstr>
      <vt:lpstr>PowerPoint Presentation</vt:lpstr>
      <vt:lpstr>PowerPoint Presentation</vt:lpstr>
      <vt:lpstr>PowerPoint Presentation</vt:lpstr>
      <vt:lpstr>挑战征集 Call to adventure</vt:lpstr>
      <vt:lpstr>跨越第一道门槛 The first threshold</vt:lpstr>
      <vt:lpstr>进入不寻常的世界 Enter the special world</vt:lpstr>
      <vt:lpstr>团队磨合与创意推敲 Meeting with allies, tests, enemies</vt:lpstr>
      <vt:lpstr>跨越第二道门槛 The second threshold</vt:lpstr>
      <vt:lpstr>开发/奖励 Development/Reward</vt:lpstr>
      <vt:lpstr>跨越第三道门槛 The third threshold</vt:lpstr>
      <vt:lpstr>伴随成果和经验的回归 Return with elixir</vt:lpstr>
      <vt:lpstr>PowerPoint Presentation</vt:lpstr>
      <vt:lpstr>PowerPoint Presentation</vt:lpstr>
      <vt:lpstr>PowerPoint Presentation</vt:lpstr>
      <vt:lpstr>PowerPoint Presentation</vt:lpstr>
      <vt:lpstr>PowerPoint Presentation</vt:lpstr>
      <vt:lpstr>社会影响力</vt:lpstr>
      <vt:lpstr>实现的目标</vt:lpstr>
      <vt:lpstr>下一步计划</vt:lpstr>
      <vt:lpstr>PowerPoint Presentation</vt:lpstr>
      <vt:lpstr>PowerPoint Presentation</vt:lpstr>
      <vt:lpstr>PowerPoint Presentation</vt:lpstr>
      <vt:lpstr>PowerPoint Presentation</vt:lpstr>
      <vt:lpstr>PowerPoint Presentation</vt:lpstr>
      <vt:lpstr>PowerPoint Presentation</vt:lpstr>
      <vt:lpstr>请各位老师批评指正！</vt:lpstr>
    </vt:vector>
  </TitlesOfParts>
  <Company>Tsinghua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创客模式——设计与科技互融</dc:title>
  <dc:creator>Zhiyong Fu</dc:creator>
  <cp:lastModifiedBy>Zhiyong Fu</cp:lastModifiedBy>
  <cp:revision>198</cp:revision>
  <cp:lastPrinted>2013-12-22T04:10:28Z</cp:lastPrinted>
  <dcterms:created xsi:type="dcterms:W3CDTF">2013-12-21T05:48:33Z</dcterms:created>
  <dcterms:modified xsi:type="dcterms:W3CDTF">2013-12-25T01:01:30Z</dcterms:modified>
</cp:coreProperties>
</file>